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4009" r:id="rId2"/>
  </p:sldMasterIdLst>
  <p:notesMasterIdLst>
    <p:notesMasterId r:id="rId14"/>
  </p:notesMasterIdLst>
  <p:sldIdLst>
    <p:sldId id="329" r:id="rId3"/>
    <p:sldId id="340" r:id="rId4"/>
    <p:sldId id="330" r:id="rId5"/>
    <p:sldId id="341" r:id="rId6"/>
    <p:sldId id="342" r:id="rId7"/>
    <p:sldId id="346" r:id="rId8"/>
    <p:sldId id="344" r:id="rId9"/>
    <p:sldId id="345" r:id="rId10"/>
    <p:sldId id="336" r:id="rId11"/>
    <p:sldId id="315" r:id="rId12"/>
    <p:sldId id="326" r:id="rId13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99"/>
    <a:srgbClr val="2F8948"/>
    <a:srgbClr val="FFFF99"/>
    <a:srgbClr val="FFFFCC"/>
    <a:srgbClr val="003399"/>
    <a:srgbClr val="000066"/>
    <a:srgbClr val="3781AF"/>
    <a:srgbClr val="325237"/>
    <a:srgbClr val="659A2A"/>
    <a:srgbClr val="347B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'[Gráfico en Microsoft PowerPoint]Hoja1'!$B$25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'[Gráfico en Microsoft PowerPoint]Hoja1'!$A$26:$A$34</c:f>
              <c:strCache>
                <c:ptCount val="9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Alianza</c:v>
                </c:pt>
                <c:pt idx="4">
                  <c:v>Andy Aparicio</c:v>
                </c:pt>
                <c:pt idx="5">
                  <c:v>Canaima</c:v>
                </c:pt>
                <c:pt idx="6">
                  <c:v>Prisco</c:v>
                </c:pt>
                <c:pt idx="7">
                  <c:v>San José</c:v>
                </c:pt>
                <c:pt idx="8">
                  <c:v>VEGA</c:v>
                </c:pt>
              </c:strCache>
            </c:strRef>
          </c:cat>
          <c:val>
            <c:numRef>
              <c:f>'[Gráfico en Microsoft PowerPoint]Hoja1'!$B$26:$B$34</c:f>
              <c:numCache>
                <c:formatCode>General</c:formatCode>
                <c:ptCount val="9"/>
                <c:pt idx="0">
                  <c:v>33</c:v>
                </c:pt>
                <c:pt idx="1">
                  <c:v>43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'[Gráfico en Microsoft PowerPoint]Hoja1'!$C$25</c:f>
              <c:strCache>
                <c:ptCount val="1"/>
                <c:pt idx="0">
                  <c:v>II</c:v>
                </c:pt>
              </c:strCache>
            </c:strRef>
          </c:tx>
          <c:cat>
            <c:strRef>
              <c:f>'[Gráfico en Microsoft PowerPoint]Hoja1'!$A$26:$A$34</c:f>
              <c:strCache>
                <c:ptCount val="9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Alianza</c:v>
                </c:pt>
                <c:pt idx="4">
                  <c:v>Andy Aparicio</c:v>
                </c:pt>
                <c:pt idx="5">
                  <c:v>Canaima</c:v>
                </c:pt>
                <c:pt idx="6">
                  <c:v>Prisco</c:v>
                </c:pt>
                <c:pt idx="7">
                  <c:v>San José</c:v>
                </c:pt>
                <c:pt idx="8">
                  <c:v>VEGA</c:v>
                </c:pt>
              </c:strCache>
            </c:strRef>
          </c:cat>
          <c:val>
            <c:numRef>
              <c:f>'[Gráfico en Microsoft PowerPoint]Hoja1'!$C$26:$C$34</c:f>
              <c:numCache>
                <c:formatCode>General</c:formatCode>
                <c:ptCount val="9"/>
                <c:pt idx="0">
                  <c:v>23</c:v>
                </c:pt>
                <c:pt idx="1">
                  <c:v>25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'[Gráfico en Microsoft PowerPoint]Hoja1'!$D$25</c:f>
              <c:strCache>
                <c:ptCount val="1"/>
                <c:pt idx="0">
                  <c:v>III</c:v>
                </c:pt>
              </c:strCache>
            </c:strRef>
          </c:tx>
          <c:cat>
            <c:strRef>
              <c:f>'[Gráfico en Microsoft PowerPoint]Hoja1'!$A$26:$A$34</c:f>
              <c:strCache>
                <c:ptCount val="9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Alianza</c:v>
                </c:pt>
                <c:pt idx="4">
                  <c:v>Andy Aparicio</c:v>
                </c:pt>
                <c:pt idx="5">
                  <c:v>Canaima</c:v>
                </c:pt>
                <c:pt idx="6">
                  <c:v>Prisco</c:v>
                </c:pt>
                <c:pt idx="7">
                  <c:v>San José</c:v>
                </c:pt>
                <c:pt idx="8">
                  <c:v>VEGA</c:v>
                </c:pt>
              </c:strCache>
            </c:strRef>
          </c:cat>
          <c:val>
            <c:numRef>
              <c:f>'[Gráfico en Microsoft PowerPoint]Hoja1'!$D$26:$D$34</c:f>
              <c:numCache>
                <c:formatCode>General</c:formatCode>
                <c:ptCount val="9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11</c:v>
                </c:pt>
                <c:pt idx="4">
                  <c:v>5</c:v>
                </c:pt>
                <c:pt idx="5">
                  <c:v>13</c:v>
                </c:pt>
                <c:pt idx="6">
                  <c:v>7</c:v>
                </c:pt>
                <c:pt idx="7">
                  <c:v>8</c:v>
                </c:pt>
                <c:pt idx="8">
                  <c:v>24</c:v>
                </c:pt>
              </c:numCache>
            </c:numRef>
          </c:val>
        </c:ser>
        <c:ser>
          <c:idx val="3"/>
          <c:order val="3"/>
          <c:tx>
            <c:strRef>
              <c:f>'[Gráfico en Microsoft PowerPoint]Hoja1'!$E$25</c:f>
              <c:strCache>
                <c:ptCount val="1"/>
                <c:pt idx="0">
                  <c:v>IV</c:v>
                </c:pt>
              </c:strCache>
            </c:strRef>
          </c:tx>
          <c:cat>
            <c:strRef>
              <c:f>'[Gráfico en Microsoft PowerPoint]Hoja1'!$A$26:$A$34</c:f>
              <c:strCache>
                <c:ptCount val="9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Alianza</c:v>
                </c:pt>
                <c:pt idx="4">
                  <c:v>Andy Aparicio</c:v>
                </c:pt>
                <c:pt idx="5">
                  <c:v>Canaima</c:v>
                </c:pt>
                <c:pt idx="6">
                  <c:v>Prisco</c:v>
                </c:pt>
                <c:pt idx="7">
                  <c:v>San José</c:v>
                </c:pt>
                <c:pt idx="8">
                  <c:v>VEGA</c:v>
                </c:pt>
              </c:strCache>
            </c:strRef>
          </c:cat>
          <c:val>
            <c:numRef>
              <c:f>'[Gráfico en Microsoft PowerPoint]Hoja1'!$E$26:$E$34</c:f>
              <c:numCache>
                <c:formatCode>General</c:formatCode>
                <c:ptCount val="9"/>
                <c:pt idx="0">
                  <c:v>20</c:v>
                </c:pt>
                <c:pt idx="1">
                  <c:v>33</c:v>
                </c:pt>
                <c:pt idx="2">
                  <c:v>14</c:v>
                </c:pt>
                <c:pt idx="8">
                  <c:v>17</c:v>
                </c:pt>
              </c:numCache>
            </c:numRef>
          </c:val>
        </c:ser>
        <c:ser>
          <c:idx val="4"/>
          <c:order val="4"/>
          <c:tx>
            <c:strRef>
              <c:f>'[Gráfico en Microsoft PowerPoint]Hoja1'!$F$25</c:f>
              <c:strCache>
                <c:ptCount val="1"/>
                <c:pt idx="0">
                  <c:v>V</c:v>
                </c:pt>
              </c:strCache>
            </c:strRef>
          </c:tx>
          <c:cat>
            <c:strRef>
              <c:f>'[Gráfico en Microsoft PowerPoint]Hoja1'!$A$26:$A$34</c:f>
              <c:strCache>
                <c:ptCount val="9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Alianza</c:v>
                </c:pt>
                <c:pt idx="4">
                  <c:v>Andy Aparicio</c:v>
                </c:pt>
                <c:pt idx="5">
                  <c:v>Canaima</c:v>
                </c:pt>
                <c:pt idx="6">
                  <c:v>Prisco</c:v>
                </c:pt>
                <c:pt idx="7">
                  <c:v>San José</c:v>
                </c:pt>
                <c:pt idx="8">
                  <c:v>VEGA</c:v>
                </c:pt>
              </c:strCache>
            </c:strRef>
          </c:cat>
          <c:val>
            <c:numRef>
              <c:f>'[Gráfico en Microsoft PowerPoint]Hoja1'!$F$26:$F$34</c:f>
              <c:numCache>
                <c:formatCode>General</c:formatCode>
                <c:ptCount val="9"/>
                <c:pt idx="0">
                  <c:v>25</c:v>
                </c:pt>
                <c:pt idx="1">
                  <c:v>40</c:v>
                </c:pt>
                <c:pt idx="2">
                  <c:v>11</c:v>
                </c:pt>
                <c:pt idx="8">
                  <c:v>30</c:v>
                </c:pt>
              </c:numCache>
            </c:numRef>
          </c:val>
        </c:ser>
        <c:axId val="45503232"/>
        <c:axId val="45504768"/>
      </c:barChart>
      <c:catAx>
        <c:axId val="45503232"/>
        <c:scaling>
          <c:orientation val="minMax"/>
        </c:scaling>
        <c:axPos val="b"/>
        <c:tickLblPos val="nextTo"/>
        <c:crossAx val="45504768"/>
        <c:crosses val="autoZero"/>
        <c:auto val="1"/>
        <c:lblAlgn val="ctr"/>
        <c:lblOffset val="100"/>
      </c:catAx>
      <c:valAx>
        <c:axId val="45504768"/>
        <c:scaling>
          <c:orientation val="minMax"/>
        </c:scaling>
        <c:axPos val="l"/>
        <c:majorGridlines/>
        <c:numFmt formatCode="General" sourceLinked="1"/>
        <c:tickLblPos val="nextTo"/>
        <c:crossAx val="4550323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1"/>
    </a:solidFill>
    <a:ln>
      <a:solidFill>
        <a:schemeClr val="accent2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653324584427002"/>
          <c:y val="5.1400554097404488E-2"/>
          <c:w val="0.72110454943132107"/>
          <c:h val="0.65936315252260169"/>
        </c:manualLayout>
      </c:layout>
      <c:barChart>
        <c:barDir val="col"/>
        <c:grouping val="clustered"/>
        <c:ser>
          <c:idx val="0"/>
          <c:order val="0"/>
          <c:cat>
            <c:strRef>
              <c:f>Hoja1!$A$3:$A$12</c:f>
              <c:strCache>
                <c:ptCount val="10"/>
                <c:pt idx="0">
                  <c:v>Zona Guayana</c:v>
                </c:pt>
                <c:pt idx="1">
                  <c:v>Zona Zulia</c:v>
                </c:pt>
                <c:pt idx="2">
                  <c:v>Colombia</c:v>
                </c:pt>
                <c:pt idx="3">
                  <c:v>Zona Miranda</c:v>
                </c:pt>
                <c:pt idx="4">
                  <c:v>Zona Oriente</c:v>
                </c:pt>
                <c:pt idx="5">
                  <c:v>Lara- Llanos</c:v>
                </c:pt>
                <c:pt idx="6">
                  <c:v>Zona Centro </c:v>
                </c:pt>
                <c:pt idx="7">
                  <c:v>Colegios ACSI</c:v>
                </c:pt>
                <c:pt idx="8">
                  <c:v>Zona Caracas</c:v>
                </c:pt>
                <c:pt idx="9">
                  <c:v>Zona Andes</c:v>
                </c:pt>
              </c:strCache>
            </c:strRef>
          </c:cat>
          <c:val>
            <c:numRef>
              <c:f>Hoja1!$B$3:$B$12</c:f>
              <c:numCache>
                <c:formatCode>General</c:formatCode>
                <c:ptCount val="10"/>
                <c:pt idx="0">
                  <c:v>25</c:v>
                </c:pt>
                <c:pt idx="1">
                  <c:v>3</c:v>
                </c:pt>
                <c:pt idx="2">
                  <c:v>21</c:v>
                </c:pt>
                <c:pt idx="3">
                  <c:v>12</c:v>
                </c:pt>
                <c:pt idx="4">
                  <c:v>21</c:v>
                </c:pt>
                <c:pt idx="5">
                  <c:v>16</c:v>
                </c:pt>
                <c:pt idx="6">
                  <c:v>2</c:v>
                </c:pt>
                <c:pt idx="7">
                  <c:v>4</c:v>
                </c:pt>
                <c:pt idx="8">
                  <c:v>15</c:v>
                </c:pt>
                <c:pt idx="9">
                  <c:v>3</c:v>
                </c:pt>
              </c:numCache>
            </c:numRef>
          </c:val>
        </c:ser>
        <c:axId val="120238080"/>
        <c:axId val="120239616"/>
      </c:barChart>
      <c:catAx>
        <c:axId val="120238080"/>
        <c:scaling>
          <c:orientation val="minMax"/>
        </c:scaling>
        <c:axPos val="b"/>
        <c:tickLblPos val="nextTo"/>
        <c:crossAx val="120239616"/>
        <c:crosses val="autoZero"/>
        <c:auto val="1"/>
        <c:lblAlgn val="ctr"/>
        <c:lblOffset val="100"/>
      </c:catAx>
      <c:valAx>
        <c:axId val="120239616"/>
        <c:scaling>
          <c:orientation val="minMax"/>
        </c:scaling>
        <c:axPos val="l"/>
        <c:majorGridlines/>
        <c:numFmt formatCode="General" sourceLinked="1"/>
        <c:tickLblPos val="nextTo"/>
        <c:crossAx val="120238080"/>
        <c:crosses val="autoZero"/>
        <c:crossBetween val="between"/>
      </c:valAx>
    </c:plotArea>
    <c:plotVisOnly val="1"/>
    <c:dispBlanksAs val="gap"/>
  </c:chart>
  <c:externalData r:id="rId2"/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red.cvec?ref=tn_tnmn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www.cerpe.org.ve/cvec.html" TargetMode="External"/><Relationship Id="rId1" Type="http://schemas.openxmlformats.org/officeDocument/2006/relationships/image" Target="../media/image11.png"/><Relationship Id="rId6" Type="http://schemas.openxmlformats.org/officeDocument/2006/relationships/hyperlink" Target="https://twitter.com/RedCVEC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redcvec.wordpress.com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98C21-BD9C-40FE-815D-1F9C90BB29DE}" type="doc">
      <dgm:prSet loTypeId="urn:microsoft.com/office/officeart/2005/8/layout/default#1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1A1E179-2FC0-4BEE-B707-686ADCB2607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VE" sz="2000" b="1" dirty="0" smtClean="0">
              <a:solidFill>
                <a:schemeClr val="tx1"/>
              </a:solidFill>
              <a:latin typeface="+mn-lt"/>
            </a:rPr>
            <a:t>Nº 4. Divulgar las conferencias a través de la Red CVEC.</a:t>
          </a:r>
          <a:endParaRPr lang="en-US" sz="2000" b="1" dirty="0">
            <a:solidFill>
              <a:schemeClr val="tx1"/>
            </a:solidFill>
          </a:endParaRPr>
        </a:p>
      </dgm:t>
    </dgm:pt>
    <dgm:pt modelId="{FAFD8B72-2AFB-4711-92B1-F4EE6D563993}" type="parTrans" cxnId="{A4630CE9-64D6-481F-B986-B9B3EC49E8FE}">
      <dgm:prSet/>
      <dgm:spPr/>
      <dgm:t>
        <a:bodyPr/>
        <a:lstStyle/>
        <a:p>
          <a:endParaRPr lang="en-US"/>
        </a:p>
      </dgm:t>
    </dgm:pt>
    <dgm:pt modelId="{8539958C-5C1F-4577-9707-9D28240FC97D}" type="sibTrans" cxnId="{A4630CE9-64D6-481F-B986-B9B3EC49E8FE}">
      <dgm:prSet/>
      <dgm:spPr/>
      <dgm:t>
        <a:bodyPr/>
        <a:lstStyle/>
        <a:p>
          <a:endParaRPr lang="en-US"/>
        </a:p>
      </dgm:t>
    </dgm:pt>
    <dgm:pt modelId="{01BEE882-5377-4DD0-A7A1-6FD0A9B198E3}">
      <dgm:prSet phldrT="[Texto]" custT="1"/>
      <dgm:spPr/>
      <dgm:t>
        <a:bodyPr/>
        <a:lstStyle/>
        <a:p>
          <a:r>
            <a:rPr lang="es-VE" sz="2000" b="1" dirty="0" smtClean="0">
              <a:latin typeface="+mn-lt"/>
            </a:rPr>
            <a:t>Nº 5. Comunicar experiencias relacionadas con el tema del Compromiso en la Misión.</a:t>
          </a:r>
          <a:endParaRPr lang="en-US" sz="2000" b="1" dirty="0"/>
        </a:p>
      </dgm:t>
    </dgm:pt>
    <dgm:pt modelId="{468FF85F-D743-4624-A98D-B17854268D1F}" type="parTrans" cxnId="{673FF723-2B34-44D1-B7F5-D08F7C4A7ADB}">
      <dgm:prSet/>
      <dgm:spPr/>
      <dgm:t>
        <a:bodyPr/>
        <a:lstStyle/>
        <a:p>
          <a:endParaRPr lang="en-US"/>
        </a:p>
      </dgm:t>
    </dgm:pt>
    <dgm:pt modelId="{5370FA92-0D99-420B-8396-345FFC6A5863}" type="sibTrans" cxnId="{673FF723-2B34-44D1-B7F5-D08F7C4A7ADB}">
      <dgm:prSet/>
      <dgm:spPr/>
      <dgm:t>
        <a:bodyPr/>
        <a:lstStyle/>
        <a:p>
          <a:endParaRPr lang="en-US"/>
        </a:p>
      </dgm:t>
    </dgm:pt>
    <dgm:pt modelId="{7804A45E-C7F2-4A60-8F19-F10A2D5DF380}">
      <dgm:prSet phldrT="[Texto]"/>
      <dgm:spPr>
        <a:solidFill>
          <a:srgbClr val="92D050"/>
        </a:solidFill>
      </dgm:spPr>
      <dgm:t>
        <a:bodyPr/>
        <a:lstStyle/>
        <a:p>
          <a:r>
            <a:rPr lang="es-VE" b="1" dirty="0" smtClean="0">
              <a:solidFill>
                <a:schemeClr val="tx1"/>
              </a:solidFill>
              <a:latin typeface="+mn-lt"/>
            </a:rPr>
            <a:t>Nº 7. Fomentar más las actividades y movimientos juveniles con sello de compromiso.  </a:t>
          </a:r>
          <a:endParaRPr lang="en-US" b="1" dirty="0">
            <a:solidFill>
              <a:schemeClr val="tx1"/>
            </a:solidFill>
          </a:endParaRPr>
        </a:p>
      </dgm:t>
    </dgm:pt>
    <dgm:pt modelId="{EE36B939-7997-4ADA-B8FA-8EE9C7853DAF}" type="parTrans" cxnId="{9224A6AB-196F-489B-9833-1268642429D1}">
      <dgm:prSet/>
      <dgm:spPr/>
      <dgm:t>
        <a:bodyPr/>
        <a:lstStyle/>
        <a:p>
          <a:endParaRPr lang="en-US"/>
        </a:p>
      </dgm:t>
    </dgm:pt>
    <dgm:pt modelId="{8EBCAB17-ABBD-4E6E-8060-87C5CB0A58BD}" type="sibTrans" cxnId="{9224A6AB-196F-489B-9833-1268642429D1}">
      <dgm:prSet/>
      <dgm:spPr/>
      <dgm:t>
        <a:bodyPr/>
        <a:lstStyle/>
        <a:p>
          <a:endParaRPr lang="en-US"/>
        </a:p>
      </dgm:t>
    </dgm:pt>
    <dgm:pt modelId="{41772474-15BE-468E-96FF-FB4E1A3059DD}">
      <dgm:prSet phldrT="[Texto]"/>
      <dgm:spPr/>
      <dgm:t>
        <a:bodyPr/>
        <a:lstStyle/>
        <a:p>
          <a:r>
            <a:rPr lang="es-VE" b="1" dirty="0" smtClean="0">
              <a:latin typeface="+mn-lt"/>
            </a:rPr>
            <a:t>Nº 8. Ampliar y divulgar la oferta de EE, convivencias, etc.</a:t>
          </a:r>
          <a:endParaRPr lang="en-US" b="1" dirty="0"/>
        </a:p>
      </dgm:t>
    </dgm:pt>
    <dgm:pt modelId="{4A9B3427-CE70-4E10-B4E0-F0D7E2E962E5}" type="parTrans" cxnId="{72E7A9ED-8836-487F-8F3C-66439DE6DBDF}">
      <dgm:prSet/>
      <dgm:spPr/>
      <dgm:t>
        <a:bodyPr/>
        <a:lstStyle/>
        <a:p>
          <a:endParaRPr lang="en-US"/>
        </a:p>
      </dgm:t>
    </dgm:pt>
    <dgm:pt modelId="{0762B0ED-09F9-4EAF-990D-FD10F8CA5DEF}" type="sibTrans" cxnId="{72E7A9ED-8836-487F-8F3C-66439DE6DBDF}">
      <dgm:prSet/>
      <dgm:spPr/>
      <dgm:t>
        <a:bodyPr/>
        <a:lstStyle/>
        <a:p>
          <a:endParaRPr lang="en-US"/>
        </a:p>
      </dgm:t>
    </dgm:pt>
    <dgm:pt modelId="{513D20A7-60A7-48EC-B55A-286330914746}">
      <dgm:prSet phldrT="[Texto]"/>
      <dgm:spPr>
        <a:solidFill>
          <a:srgbClr val="92D050"/>
        </a:solidFill>
      </dgm:spPr>
      <dgm:t>
        <a:bodyPr/>
        <a:lstStyle/>
        <a:p>
          <a:r>
            <a:rPr lang="es-VE" b="1" dirty="0" smtClean="0">
              <a:solidFill>
                <a:schemeClr val="tx1"/>
              </a:solidFill>
              <a:latin typeface="+mn-lt"/>
            </a:rPr>
            <a:t>Nº 9. Motivar al personal para participar en los programas de GSI y PFP.</a:t>
          </a:r>
          <a:endParaRPr lang="en-US" b="1" dirty="0">
            <a:solidFill>
              <a:schemeClr val="tx1"/>
            </a:solidFill>
          </a:endParaRPr>
        </a:p>
      </dgm:t>
    </dgm:pt>
    <dgm:pt modelId="{A6F15480-9455-41C5-AE93-299812988095}" type="parTrans" cxnId="{68E820C5-8E23-4E4F-8B65-954527B5CA30}">
      <dgm:prSet/>
      <dgm:spPr/>
      <dgm:t>
        <a:bodyPr/>
        <a:lstStyle/>
        <a:p>
          <a:endParaRPr lang="en-US"/>
        </a:p>
      </dgm:t>
    </dgm:pt>
    <dgm:pt modelId="{B2A2BFA9-64ED-4FB5-99BD-B8B68F2867E3}" type="sibTrans" cxnId="{68E820C5-8E23-4E4F-8B65-954527B5CA30}">
      <dgm:prSet/>
      <dgm:spPr/>
      <dgm:t>
        <a:bodyPr/>
        <a:lstStyle/>
        <a:p>
          <a:endParaRPr lang="en-US"/>
        </a:p>
      </dgm:t>
    </dgm:pt>
    <dgm:pt modelId="{F2ED1A83-3058-4129-B154-9471CBC5F85A}">
      <dgm:prSet/>
      <dgm:spPr/>
      <dgm:t>
        <a:bodyPr/>
        <a:lstStyle/>
        <a:p>
          <a:r>
            <a:rPr lang="es-VE" b="1" dirty="0" smtClean="0">
              <a:latin typeface="+mn-lt"/>
            </a:rPr>
            <a:t>Nº 10. Publicar los documentos y presentaciones en la web de CERPE.</a:t>
          </a:r>
          <a:endParaRPr lang="en-US" b="1" dirty="0"/>
        </a:p>
      </dgm:t>
    </dgm:pt>
    <dgm:pt modelId="{CB02EC70-AA2B-4EDA-BF05-0CD0EF06473B}" type="parTrans" cxnId="{D9B4FD1D-1AFC-46CB-9836-B4CB43AE3C80}">
      <dgm:prSet/>
      <dgm:spPr/>
      <dgm:t>
        <a:bodyPr/>
        <a:lstStyle/>
        <a:p>
          <a:endParaRPr lang="en-US"/>
        </a:p>
      </dgm:t>
    </dgm:pt>
    <dgm:pt modelId="{A61D1F42-820B-46B5-9143-99D77EED6020}" type="sibTrans" cxnId="{D9B4FD1D-1AFC-46CB-9836-B4CB43AE3C80}">
      <dgm:prSet/>
      <dgm:spPr/>
      <dgm:t>
        <a:bodyPr/>
        <a:lstStyle/>
        <a:p>
          <a:endParaRPr lang="en-US"/>
        </a:p>
      </dgm:t>
    </dgm:pt>
    <dgm:pt modelId="{5A35E25E-8D24-40C7-83C5-458049F73044}" type="pres">
      <dgm:prSet presAssocID="{DE898C21-BD9C-40FE-815D-1F9C90BB29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142D5-815B-4C60-8F9C-2B490A954385}" type="pres">
      <dgm:prSet presAssocID="{C1A1E179-2FC0-4BEE-B707-686ADCB260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AFAB4-DFCE-4646-BB7C-F819F4CFB438}" type="pres">
      <dgm:prSet presAssocID="{8539958C-5C1F-4577-9707-9D28240FC97D}" presName="sibTrans" presStyleCnt="0"/>
      <dgm:spPr/>
    </dgm:pt>
    <dgm:pt modelId="{4546F864-E66F-4669-B2B1-AD51BEB28C99}" type="pres">
      <dgm:prSet presAssocID="{01BEE882-5377-4DD0-A7A1-6FD0A9B198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72766-DB27-44DA-8DE9-3457E3868468}" type="pres">
      <dgm:prSet presAssocID="{5370FA92-0D99-420B-8396-345FFC6A5863}" presName="sibTrans" presStyleCnt="0"/>
      <dgm:spPr/>
    </dgm:pt>
    <dgm:pt modelId="{95BFDFBA-7237-40A0-AC3C-7EBC9D96B9A1}" type="pres">
      <dgm:prSet presAssocID="{7804A45E-C7F2-4A60-8F19-F10A2D5DF38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57724-4DBE-4503-AE98-92F5CE031215}" type="pres">
      <dgm:prSet presAssocID="{8EBCAB17-ABBD-4E6E-8060-87C5CB0A58BD}" presName="sibTrans" presStyleCnt="0"/>
      <dgm:spPr/>
    </dgm:pt>
    <dgm:pt modelId="{23E3BE8E-C18F-453C-9BD0-3C8C4256C55E}" type="pres">
      <dgm:prSet presAssocID="{41772474-15BE-468E-96FF-FB4E1A3059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B3922-A150-4FC4-B8F3-BC23D8673C47}" type="pres">
      <dgm:prSet presAssocID="{0762B0ED-09F9-4EAF-990D-FD10F8CA5DEF}" presName="sibTrans" presStyleCnt="0"/>
      <dgm:spPr/>
    </dgm:pt>
    <dgm:pt modelId="{30146625-486B-48A4-948F-6783B6A335F1}" type="pres">
      <dgm:prSet presAssocID="{513D20A7-60A7-48EC-B55A-2863309147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465B7-7385-4FA2-BC84-FA15840E0587}" type="pres">
      <dgm:prSet presAssocID="{B2A2BFA9-64ED-4FB5-99BD-B8B68F2867E3}" presName="sibTrans" presStyleCnt="0"/>
      <dgm:spPr/>
    </dgm:pt>
    <dgm:pt modelId="{C8A099DE-46D1-4665-938C-637E16ADC49B}" type="pres">
      <dgm:prSet presAssocID="{F2ED1A83-3058-4129-B154-9471CBC5F85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3FF723-2B34-44D1-B7F5-D08F7C4A7ADB}" srcId="{DE898C21-BD9C-40FE-815D-1F9C90BB29DE}" destId="{01BEE882-5377-4DD0-A7A1-6FD0A9B198E3}" srcOrd="1" destOrd="0" parTransId="{468FF85F-D743-4624-A98D-B17854268D1F}" sibTransId="{5370FA92-0D99-420B-8396-345FFC6A5863}"/>
    <dgm:cxn modelId="{05F015B4-6BDD-4F67-B6BE-0B57FE609EF6}" type="presOf" srcId="{C1A1E179-2FC0-4BEE-B707-686ADCB26076}" destId="{1FD142D5-815B-4C60-8F9C-2B490A954385}" srcOrd="0" destOrd="0" presId="urn:microsoft.com/office/officeart/2005/8/layout/default#1"/>
    <dgm:cxn modelId="{ECB74BB7-FB95-411A-A38C-1C5F1108ADB8}" type="presOf" srcId="{DE898C21-BD9C-40FE-815D-1F9C90BB29DE}" destId="{5A35E25E-8D24-40C7-83C5-458049F73044}" srcOrd="0" destOrd="0" presId="urn:microsoft.com/office/officeart/2005/8/layout/default#1"/>
    <dgm:cxn modelId="{D9B4FD1D-1AFC-46CB-9836-B4CB43AE3C80}" srcId="{DE898C21-BD9C-40FE-815D-1F9C90BB29DE}" destId="{F2ED1A83-3058-4129-B154-9471CBC5F85A}" srcOrd="5" destOrd="0" parTransId="{CB02EC70-AA2B-4EDA-BF05-0CD0EF06473B}" sibTransId="{A61D1F42-820B-46B5-9143-99D77EED6020}"/>
    <dgm:cxn modelId="{BFBA0627-B7E4-4C92-82C1-10C63CDE8029}" type="presOf" srcId="{01BEE882-5377-4DD0-A7A1-6FD0A9B198E3}" destId="{4546F864-E66F-4669-B2B1-AD51BEB28C99}" srcOrd="0" destOrd="0" presId="urn:microsoft.com/office/officeart/2005/8/layout/default#1"/>
    <dgm:cxn modelId="{5A650106-ABFC-471C-AD33-C5BE8E4AE971}" type="presOf" srcId="{41772474-15BE-468E-96FF-FB4E1A3059DD}" destId="{23E3BE8E-C18F-453C-9BD0-3C8C4256C55E}" srcOrd="0" destOrd="0" presId="urn:microsoft.com/office/officeart/2005/8/layout/default#1"/>
    <dgm:cxn modelId="{72E7A9ED-8836-487F-8F3C-66439DE6DBDF}" srcId="{DE898C21-BD9C-40FE-815D-1F9C90BB29DE}" destId="{41772474-15BE-468E-96FF-FB4E1A3059DD}" srcOrd="3" destOrd="0" parTransId="{4A9B3427-CE70-4E10-B4E0-F0D7E2E962E5}" sibTransId="{0762B0ED-09F9-4EAF-990D-FD10F8CA5DEF}"/>
    <dgm:cxn modelId="{9224A6AB-196F-489B-9833-1268642429D1}" srcId="{DE898C21-BD9C-40FE-815D-1F9C90BB29DE}" destId="{7804A45E-C7F2-4A60-8F19-F10A2D5DF380}" srcOrd="2" destOrd="0" parTransId="{EE36B939-7997-4ADA-B8FA-8EE9C7853DAF}" sibTransId="{8EBCAB17-ABBD-4E6E-8060-87C5CB0A58BD}"/>
    <dgm:cxn modelId="{68E820C5-8E23-4E4F-8B65-954527B5CA30}" srcId="{DE898C21-BD9C-40FE-815D-1F9C90BB29DE}" destId="{513D20A7-60A7-48EC-B55A-286330914746}" srcOrd="4" destOrd="0" parTransId="{A6F15480-9455-41C5-AE93-299812988095}" sibTransId="{B2A2BFA9-64ED-4FB5-99BD-B8B68F2867E3}"/>
    <dgm:cxn modelId="{A760490C-AA6B-456D-904A-9E07651981DB}" type="presOf" srcId="{513D20A7-60A7-48EC-B55A-286330914746}" destId="{30146625-486B-48A4-948F-6783B6A335F1}" srcOrd="0" destOrd="0" presId="urn:microsoft.com/office/officeart/2005/8/layout/default#1"/>
    <dgm:cxn modelId="{B73757D2-EAD8-45E2-B09F-DB016EC0F55F}" type="presOf" srcId="{F2ED1A83-3058-4129-B154-9471CBC5F85A}" destId="{C8A099DE-46D1-4665-938C-637E16ADC49B}" srcOrd="0" destOrd="0" presId="urn:microsoft.com/office/officeart/2005/8/layout/default#1"/>
    <dgm:cxn modelId="{95EA9BD4-CF8D-482A-8D6D-C6E6918CE468}" type="presOf" srcId="{7804A45E-C7F2-4A60-8F19-F10A2D5DF380}" destId="{95BFDFBA-7237-40A0-AC3C-7EBC9D96B9A1}" srcOrd="0" destOrd="0" presId="urn:microsoft.com/office/officeart/2005/8/layout/default#1"/>
    <dgm:cxn modelId="{A4630CE9-64D6-481F-B986-B9B3EC49E8FE}" srcId="{DE898C21-BD9C-40FE-815D-1F9C90BB29DE}" destId="{C1A1E179-2FC0-4BEE-B707-686ADCB26076}" srcOrd="0" destOrd="0" parTransId="{FAFD8B72-2AFB-4711-92B1-F4EE6D563993}" sibTransId="{8539958C-5C1F-4577-9707-9D28240FC97D}"/>
    <dgm:cxn modelId="{E91894FF-6B57-4209-AECB-94832C8433CF}" type="presParOf" srcId="{5A35E25E-8D24-40C7-83C5-458049F73044}" destId="{1FD142D5-815B-4C60-8F9C-2B490A954385}" srcOrd="0" destOrd="0" presId="urn:microsoft.com/office/officeart/2005/8/layout/default#1"/>
    <dgm:cxn modelId="{CD30E5EA-4B29-4950-9E63-15899DBF9CA8}" type="presParOf" srcId="{5A35E25E-8D24-40C7-83C5-458049F73044}" destId="{CC2AFAB4-DFCE-4646-BB7C-F819F4CFB438}" srcOrd="1" destOrd="0" presId="urn:microsoft.com/office/officeart/2005/8/layout/default#1"/>
    <dgm:cxn modelId="{4705CC22-D671-4B51-A8E8-9B34E1D4DBC1}" type="presParOf" srcId="{5A35E25E-8D24-40C7-83C5-458049F73044}" destId="{4546F864-E66F-4669-B2B1-AD51BEB28C99}" srcOrd="2" destOrd="0" presId="urn:microsoft.com/office/officeart/2005/8/layout/default#1"/>
    <dgm:cxn modelId="{D95C545E-9D9B-4432-97EB-39B26D78E77C}" type="presParOf" srcId="{5A35E25E-8D24-40C7-83C5-458049F73044}" destId="{82A72766-DB27-44DA-8DE9-3457E3868468}" srcOrd="3" destOrd="0" presId="urn:microsoft.com/office/officeart/2005/8/layout/default#1"/>
    <dgm:cxn modelId="{C17F76CB-C1F8-4C28-A4DD-C8FF5F353BD0}" type="presParOf" srcId="{5A35E25E-8D24-40C7-83C5-458049F73044}" destId="{95BFDFBA-7237-40A0-AC3C-7EBC9D96B9A1}" srcOrd="4" destOrd="0" presId="urn:microsoft.com/office/officeart/2005/8/layout/default#1"/>
    <dgm:cxn modelId="{52342677-5203-44C8-B576-27B87D275D04}" type="presParOf" srcId="{5A35E25E-8D24-40C7-83C5-458049F73044}" destId="{C4F57724-4DBE-4503-AE98-92F5CE031215}" srcOrd="5" destOrd="0" presId="urn:microsoft.com/office/officeart/2005/8/layout/default#1"/>
    <dgm:cxn modelId="{991A9C65-1238-465E-BA71-D0A7156F7E29}" type="presParOf" srcId="{5A35E25E-8D24-40C7-83C5-458049F73044}" destId="{23E3BE8E-C18F-453C-9BD0-3C8C4256C55E}" srcOrd="6" destOrd="0" presId="urn:microsoft.com/office/officeart/2005/8/layout/default#1"/>
    <dgm:cxn modelId="{15419C09-5DB6-4C25-9A23-8D77E7C28CCD}" type="presParOf" srcId="{5A35E25E-8D24-40C7-83C5-458049F73044}" destId="{6C8B3922-A150-4FC4-B8F3-BC23D8673C47}" srcOrd="7" destOrd="0" presId="urn:microsoft.com/office/officeart/2005/8/layout/default#1"/>
    <dgm:cxn modelId="{A0AEF7F5-9E9E-422E-9250-FA395396E7C1}" type="presParOf" srcId="{5A35E25E-8D24-40C7-83C5-458049F73044}" destId="{30146625-486B-48A4-948F-6783B6A335F1}" srcOrd="8" destOrd="0" presId="urn:microsoft.com/office/officeart/2005/8/layout/default#1"/>
    <dgm:cxn modelId="{EA09EF8D-7B9C-47A0-994B-9AD303F15A70}" type="presParOf" srcId="{5A35E25E-8D24-40C7-83C5-458049F73044}" destId="{DCA465B7-7385-4FA2-BC84-FA15840E0587}" srcOrd="9" destOrd="0" presId="urn:microsoft.com/office/officeart/2005/8/layout/default#1"/>
    <dgm:cxn modelId="{E6CBFC3A-99FA-4466-8770-284C366FDC57}" type="presParOf" srcId="{5A35E25E-8D24-40C7-83C5-458049F73044}" destId="{C8A099DE-46D1-4665-938C-637E16ADC49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425D9-D578-4B6E-B565-086BDA8D911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48E7B304-821C-4AFB-8BB2-359DB287C0EC}">
      <dgm:prSet phldrT="[Texto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1D3DB8A7-55AB-4D96-A749-259CB9FF0322}" type="parTrans" cxnId="{E697F948-12BE-4DB7-944F-F829908F9EE5}">
      <dgm:prSet/>
      <dgm:spPr/>
      <dgm:t>
        <a:bodyPr/>
        <a:lstStyle/>
        <a:p>
          <a:endParaRPr lang="es-VE"/>
        </a:p>
      </dgm:t>
    </dgm:pt>
    <dgm:pt modelId="{D62CADC9-0580-4C0B-9B6D-2E09017EC717}" type="sibTrans" cxnId="{E697F948-12BE-4DB7-944F-F829908F9EE5}">
      <dgm:prSet/>
      <dgm:spPr/>
      <dgm:t>
        <a:bodyPr/>
        <a:lstStyle/>
        <a:p>
          <a:endParaRPr lang="es-VE"/>
        </a:p>
      </dgm:t>
    </dgm:pt>
    <dgm:pt modelId="{8417A68D-4562-4E86-A67B-36CB46644B0A}">
      <dgm:prSet phldrT="[Texto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3E1DF922-825A-48CE-A310-FCCFD62B7A4E}" type="parTrans" cxnId="{175B24C8-FCB5-40C5-ADEE-F9B8C1CA9CF5}">
      <dgm:prSet/>
      <dgm:spPr/>
      <dgm:t>
        <a:bodyPr/>
        <a:lstStyle/>
        <a:p>
          <a:endParaRPr lang="es-VE"/>
        </a:p>
      </dgm:t>
    </dgm:pt>
    <dgm:pt modelId="{65523A63-42FC-4484-839C-ED271F6F999A}" type="sibTrans" cxnId="{175B24C8-FCB5-40C5-ADEE-F9B8C1CA9CF5}">
      <dgm:prSet/>
      <dgm:spPr/>
      <dgm:t>
        <a:bodyPr/>
        <a:lstStyle/>
        <a:p>
          <a:endParaRPr lang="es-VE"/>
        </a:p>
      </dgm:t>
    </dgm:pt>
    <dgm:pt modelId="{FC2A8E1F-EF8F-4DBC-A05C-75A16CCF3FA0}">
      <dgm:prSet phldrT="[Texto]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5ABFCAE7-4B2E-4EB8-9598-3FDE0C5DA855}" type="parTrans" cxnId="{4E38D6A5-FC20-4642-BA31-BB1101B20AE3}">
      <dgm:prSet/>
      <dgm:spPr/>
      <dgm:t>
        <a:bodyPr/>
        <a:lstStyle/>
        <a:p>
          <a:endParaRPr lang="es-VE"/>
        </a:p>
      </dgm:t>
    </dgm:pt>
    <dgm:pt modelId="{AC8FD8C9-E134-4315-8CAF-0D0A32B0479C}" type="sibTrans" cxnId="{4E38D6A5-FC20-4642-BA31-BB1101B20AE3}">
      <dgm:prSet/>
      <dgm:spPr/>
      <dgm:t>
        <a:bodyPr/>
        <a:lstStyle/>
        <a:p>
          <a:endParaRPr lang="es-VE"/>
        </a:p>
      </dgm:t>
    </dgm:pt>
    <dgm:pt modelId="{00F5EE5B-BF2F-4A15-9029-D4F635A34A78}">
      <dgm:prSet phldrT="[Texto]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172F0BC2-17A8-4D5B-9B76-D12243B870DA}" type="parTrans" cxnId="{EC166ED6-5899-4C0F-9F8C-8D3528ABF8E8}">
      <dgm:prSet/>
      <dgm:spPr/>
      <dgm:t>
        <a:bodyPr/>
        <a:lstStyle/>
        <a:p>
          <a:endParaRPr lang="es-VE"/>
        </a:p>
      </dgm:t>
    </dgm:pt>
    <dgm:pt modelId="{83DCF5D8-FCBE-4462-8499-3FFB99835925}" type="sibTrans" cxnId="{EC166ED6-5899-4C0F-9F8C-8D3528ABF8E8}">
      <dgm:prSet/>
      <dgm:spPr/>
      <dgm:t>
        <a:bodyPr/>
        <a:lstStyle/>
        <a:p>
          <a:endParaRPr lang="es-VE"/>
        </a:p>
      </dgm:t>
    </dgm:pt>
    <dgm:pt modelId="{88BD3C5F-4809-40DF-B92A-1C6A6D5607E2}" type="pres">
      <dgm:prSet presAssocID="{070425D9-D578-4B6E-B565-086BDA8D91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E2B6C25C-D27A-4889-A099-2F1483DB642B}" type="pres">
      <dgm:prSet presAssocID="{48E7B304-821C-4AFB-8BB2-359DB287C0EC}" presName="centerShape" presStyleLbl="node0" presStyleIdx="0" presStyleCnt="1" custScaleX="175090" custScaleY="117348"/>
      <dgm:spPr/>
      <dgm:t>
        <a:bodyPr/>
        <a:lstStyle/>
        <a:p>
          <a:endParaRPr lang="es-VE"/>
        </a:p>
      </dgm:t>
    </dgm:pt>
    <dgm:pt modelId="{EEBD5BDD-2FB3-4927-A756-6B11CA1FE2C2}" type="pres">
      <dgm:prSet presAssocID="{8417A68D-4562-4E86-A67B-36CB46644B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8FD3083-F5C9-4779-9F8E-DAAF55134242}" type="pres">
      <dgm:prSet presAssocID="{8417A68D-4562-4E86-A67B-36CB46644B0A}" presName="dummy" presStyleCnt="0"/>
      <dgm:spPr/>
    </dgm:pt>
    <dgm:pt modelId="{CEA4569A-2689-4E1C-8F2C-65799B683CF5}" type="pres">
      <dgm:prSet presAssocID="{65523A63-42FC-4484-839C-ED271F6F999A}" presName="sibTrans" presStyleLbl="sibTrans2D1" presStyleIdx="0" presStyleCnt="3"/>
      <dgm:spPr/>
      <dgm:t>
        <a:bodyPr/>
        <a:lstStyle/>
        <a:p>
          <a:endParaRPr lang="es-VE"/>
        </a:p>
      </dgm:t>
    </dgm:pt>
    <dgm:pt modelId="{949B8276-2E24-4F7D-A260-7851F58579D4}" type="pres">
      <dgm:prSet presAssocID="{FC2A8E1F-EF8F-4DBC-A05C-75A16CCF3F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DE9BA7E-F353-4EAF-BD04-AC89A473B831}" type="pres">
      <dgm:prSet presAssocID="{FC2A8E1F-EF8F-4DBC-A05C-75A16CCF3FA0}" presName="dummy" presStyleCnt="0"/>
      <dgm:spPr/>
    </dgm:pt>
    <dgm:pt modelId="{55533547-C64C-4DCD-AC02-D8DCF1DCE204}" type="pres">
      <dgm:prSet presAssocID="{AC8FD8C9-E134-4315-8CAF-0D0A32B0479C}" presName="sibTrans" presStyleLbl="sibTrans2D1" presStyleIdx="1" presStyleCnt="3"/>
      <dgm:spPr/>
      <dgm:t>
        <a:bodyPr/>
        <a:lstStyle/>
        <a:p>
          <a:endParaRPr lang="es-VE"/>
        </a:p>
      </dgm:t>
    </dgm:pt>
    <dgm:pt modelId="{CA07D86E-23B2-4A51-8891-21932E264907}" type="pres">
      <dgm:prSet presAssocID="{00F5EE5B-BF2F-4A15-9029-D4F635A34A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D6E685B-2D23-449E-80CC-9B5FE8B89FD7}" type="pres">
      <dgm:prSet presAssocID="{00F5EE5B-BF2F-4A15-9029-D4F635A34A78}" presName="dummy" presStyleCnt="0"/>
      <dgm:spPr/>
    </dgm:pt>
    <dgm:pt modelId="{8C563104-355A-44CB-99EE-B7B67BA3A74B}" type="pres">
      <dgm:prSet presAssocID="{83DCF5D8-FCBE-4462-8499-3FFB99835925}" presName="sibTrans" presStyleLbl="sibTrans2D1" presStyleIdx="2" presStyleCnt="3"/>
      <dgm:spPr/>
      <dgm:t>
        <a:bodyPr/>
        <a:lstStyle/>
        <a:p>
          <a:endParaRPr lang="es-VE"/>
        </a:p>
      </dgm:t>
    </dgm:pt>
  </dgm:ptLst>
  <dgm:cxnLst>
    <dgm:cxn modelId="{175B24C8-FCB5-40C5-ADEE-F9B8C1CA9CF5}" srcId="{48E7B304-821C-4AFB-8BB2-359DB287C0EC}" destId="{8417A68D-4562-4E86-A67B-36CB46644B0A}" srcOrd="0" destOrd="0" parTransId="{3E1DF922-825A-48CE-A310-FCCFD62B7A4E}" sibTransId="{65523A63-42FC-4484-839C-ED271F6F999A}"/>
    <dgm:cxn modelId="{682600FF-7B10-46D3-84F3-C8B2036C6B5C}" type="presOf" srcId="{83DCF5D8-FCBE-4462-8499-3FFB99835925}" destId="{8C563104-355A-44CB-99EE-B7B67BA3A74B}" srcOrd="0" destOrd="0" presId="urn:microsoft.com/office/officeart/2005/8/layout/radial6"/>
    <dgm:cxn modelId="{1FA8D815-411C-4BCB-AC5F-DA1CF67C6B0E}" type="presOf" srcId="{48E7B304-821C-4AFB-8BB2-359DB287C0EC}" destId="{E2B6C25C-D27A-4889-A099-2F1483DB642B}" srcOrd="0" destOrd="0" presId="urn:microsoft.com/office/officeart/2005/8/layout/radial6"/>
    <dgm:cxn modelId="{0412C35E-4639-4AB3-AC29-A8F95129B56A}" type="presOf" srcId="{8417A68D-4562-4E86-A67B-36CB46644B0A}" destId="{EEBD5BDD-2FB3-4927-A756-6B11CA1FE2C2}" srcOrd="0" destOrd="0" presId="urn:microsoft.com/office/officeart/2005/8/layout/radial6"/>
    <dgm:cxn modelId="{EC166ED6-5899-4C0F-9F8C-8D3528ABF8E8}" srcId="{48E7B304-821C-4AFB-8BB2-359DB287C0EC}" destId="{00F5EE5B-BF2F-4A15-9029-D4F635A34A78}" srcOrd="2" destOrd="0" parTransId="{172F0BC2-17A8-4D5B-9B76-D12243B870DA}" sibTransId="{83DCF5D8-FCBE-4462-8499-3FFB99835925}"/>
    <dgm:cxn modelId="{396BAD31-B705-4DE7-9085-B35EE5E9F227}" type="presOf" srcId="{070425D9-D578-4B6E-B565-086BDA8D9117}" destId="{88BD3C5F-4809-40DF-B92A-1C6A6D5607E2}" srcOrd="0" destOrd="0" presId="urn:microsoft.com/office/officeart/2005/8/layout/radial6"/>
    <dgm:cxn modelId="{DA55C902-7516-4E6B-A8C1-19ED0B51306A}" type="presOf" srcId="{FC2A8E1F-EF8F-4DBC-A05C-75A16CCF3FA0}" destId="{949B8276-2E24-4F7D-A260-7851F58579D4}" srcOrd="0" destOrd="0" presId="urn:microsoft.com/office/officeart/2005/8/layout/radial6"/>
    <dgm:cxn modelId="{4E38D6A5-FC20-4642-BA31-BB1101B20AE3}" srcId="{48E7B304-821C-4AFB-8BB2-359DB287C0EC}" destId="{FC2A8E1F-EF8F-4DBC-A05C-75A16CCF3FA0}" srcOrd="1" destOrd="0" parTransId="{5ABFCAE7-4B2E-4EB8-9598-3FDE0C5DA855}" sibTransId="{AC8FD8C9-E134-4315-8CAF-0D0A32B0479C}"/>
    <dgm:cxn modelId="{75F55509-629C-4336-BA3B-D0DAAC4C216D}" type="presOf" srcId="{65523A63-42FC-4484-839C-ED271F6F999A}" destId="{CEA4569A-2689-4E1C-8F2C-65799B683CF5}" srcOrd="0" destOrd="0" presId="urn:microsoft.com/office/officeart/2005/8/layout/radial6"/>
    <dgm:cxn modelId="{E697F948-12BE-4DB7-944F-F829908F9EE5}" srcId="{070425D9-D578-4B6E-B565-086BDA8D9117}" destId="{48E7B304-821C-4AFB-8BB2-359DB287C0EC}" srcOrd="0" destOrd="0" parTransId="{1D3DB8A7-55AB-4D96-A749-259CB9FF0322}" sibTransId="{D62CADC9-0580-4C0B-9B6D-2E09017EC717}"/>
    <dgm:cxn modelId="{A48FBEC4-63D9-45D3-862D-BB2DB45F613E}" type="presOf" srcId="{00F5EE5B-BF2F-4A15-9029-D4F635A34A78}" destId="{CA07D86E-23B2-4A51-8891-21932E264907}" srcOrd="0" destOrd="0" presId="urn:microsoft.com/office/officeart/2005/8/layout/radial6"/>
    <dgm:cxn modelId="{D5900C6F-E3B9-4FF5-A54B-8E1B3C9C48BF}" type="presOf" srcId="{AC8FD8C9-E134-4315-8CAF-0D0A32B0479C}" destId="{55533547-C64C-4DCD-AC02-D8DCF1DCE204}" srcOrd="0" destOrd="0" presId="urn:microsoft.com/office/officeart/2005/8/layout/radial6"/>
    <dgm:cxn modelId="{6973B0FA-BA45-4237-8727-47DCE855EA8D}" type="presParOf" srcId="{88BD3C5F-4809-40DF-B92A-1C6A6D5607E2}" destId="{E2B6C25C-D27A-4889-A099-2F1483DB642B}" srcOrd="0" destOrd="0" presId="urn:microsoft.com/office/officeart/2005/8/layout/radial6"/>
    <dgm:cxn modelId="{6063DB67-1CB0-4FE6-B18C-3F8AB3DD1D59}" type="presParOf" srcId="{88BD3C5F-4809-40DF-B92A-1C6A6D5607E2}" destId="{EEBD5BDD-2FB3-4927-A756-6B11CA1FE2C2}" srcOrd="1" destOrd="0" presId="urn:microsoft.com/office/officeart/2005/8/layout/radial6"/>
    <dgm:cxn modelId="{111A212C-6F38-407C-9148-F480A848150E}" type="presParOf" srcId="{88BD3C5F-4809-40DF-B92A-1C6A6D5607E2}" destId="{88FD3083-F5C9-4779-9F8E-DAAF55134242}" srcOrd="2" destOrd="0" presId="urn:microsoft.com/office/officeart/2005/8/layout/radial6"/>
    <dgm:cxn modelId="{1678E4D8-DF7C-46A2-AC55-A4AE3A42F3E8}" type="presParOf" srcId="{88BD3C5F-4809-40DF-B92A-1C6A6D5607E2}" destId="{CEA4569A-2689-4E1C-8F2C-65799B683CF5}" srcOrd="3" destOrd="0" presId="urn:microsoft.com/office/officeart/2005/8/layout/radial6"/>
    <dgm:cxn modelId="{79260E81-192D-4551-8718-2D2225F71D34}" type="presParOf" srcId="{88BD3C5F-4809-40DF-B92A-1C6A6D5607E2}" destId="{949B8276-2E24-4F7D-A260-7851F58579D4}" srcOrd="4" destOrd="0" presId="urn:microsoft.com/office/officeart/2005/8/layout/radial6"/>
    <dgm:cxn modelId="{765753BF-575A-45D5-A5FF-357E4292D098}" type="presParOf" srcId="{88BD3C5F-4809-40DF-B92A-1C6A6D5607E2}" destId="{1DE9BA7E-F353-4EAF-BD04-AC89A473B831}" srcOrd="5" destOrd="0" presId="urn:microsoft.com/office/officeart/2005/8/layout/radial6"/>
    <dgm:cxn modelId="{980E8926-94BF-4AE7-BF57-D196BA5F31B1}" type="presParOf" srcId="{88BD3C5F-4809-40DF-B92A-1C6A6D5607E2}" destId="{55533547-C64C-4DCD-AC02-D8DCF1DCE204}" srcOrd="6" destOrd="0" presId="urn:microsoft.com/office/officeart/2005/8/layout/radial6"/>
    <dgm:cxn modelId="{BA1D1130-2DF5-438F-82DF-A2E8594C4077}" type="presParOf" srcId="{88BD3C5F-4809-40DF-B92A-1C6A6D5607E2}" destId="{CA07D86E-23B2-4A51-8891-21932E264907}" srcOrd="7" destOrd="0" presId="urn:microsoft.com/office/officeart/2005/8/layout/radial6"/>
    <dgm:cxn modelId="{90BDBEE2-273F-40C6-8ED3-78F81B56ED65}" type="presParOf" srcId="{88BD3C5F-4809-40DF-B92A-1C6A6D5607E2}" destId="{AD6E685B-2D23-449E-80CC-9B5FE8B89FD7}" srcOrd="8" destOrd="0" presId="urn:microsoft.com/office/officeart/2005/8/layout/radial6"/>
    <dgm:cxn modelId="{C8AB15A9-2A5E-4FC7-93BD-D0D4D1A6E7CF}" type="presParOf" srcId="{88BD3C5F-4809-40DF-B92A-1C6A6D5607E2}" destId="{8C563104-355A-44CB-99EE-B7B67BA3A74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D142D5-815B-4C60-8F9C-2B490A954385}">
      <dsp:nvSpPr>
        <dsp:cNvPr id="0" name=""/>
        <dsp:cNvSpPr/>
      </dsp:nvSpPr>
      <dsp:spPr>
        <a:xfrm>
          <a:off x="0" y="313474"/>
          <a:ext cx="2643885" cy="1586331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chemeClr val="tx1"/>
              </a:solidFill>
              <a:latin typeface="+mn-lt"/>
            </a:rPr>
            <a:t>Nº 4. Divulgar las conferencias a través de la Red CVEC.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313474"/>
        <a:ext cx="2643885" cy="1586331"/>
      </dsp:txXfrm>
    </dsp:sp>
    <dsp:sp modelId="{4546F864-E66F-4669-B2B1-AD51BEB28C99}">
      <dsp:nvSpPr>
        <dsp:cNvPr id="0" name=""/>
        <dsp:cNvSpPr/>
      </dsp:nvSpPr>
      <dsp:spPr>
        <a:xfrm>
          <a:off x="2908273" y="313474"/>
          <a:ext cx="2643885" cy="1586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latin typeface="+mn-lt"/>
            </a:rPr>
            <a:t>Nº 5. Comunicar experiencias relacionadas con el tema del Compromiso en la Misión.</a:t>
          </a:r>
          <a:endParaRPr lang="en-US" sz="2000" b="1" kern="1200" dirty="0"/>
        </a:p>
      </dsp:txBody>
      <dsp:txXfrm>
        <a:off x="2908273" y="313474"/>
        <a:ext cx="2643885" cy="1586331"/>
      </dsp:txXfrm>
    </dsp:sp>
    <dsp:sp modelId="{95BFDFBA-7237-40A0-AC3C-7EBC9D96B9A1}">
      <dsp:nvSpPr>
        <dsp:cNvPr id="0" name=""/>
        <dsp:cNvSpPr/>
      </dsp:nvSpPr>
      <dsp:spPr>
        <a:xfrm>
          <a:off x="5816547" y="313474"/>
          <a:ext cx="2643885" cy="1586331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chemeClr val="tx1"/>
              </a:solidFill>
              <a:latin typeface="+mn-lt"/>
            </a:rPr>
            <a:t>Nº 7. Fomentar más las actividades y movimientos juveniles con sello de compromiso. 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816547" y="313474"/>
        <a:ext cx="2643885" cy="1586331"/>
      </dsp:txXfrm>
    </dsp:sp>
    <dsp:sp modelId="{23E3BE8E-C18F-453C-9BD0-3C8C4256C55E}">
      <dsp:nvSpPr>
        <dsp:cNvPr id="0" name=""/>
        <dsp:cNvSpPr/>
      </dsp:nvSpPr>
      <dsp:spPr>
        <a:xfrm>
          <a:off x="0" y="2164194"/>
          <a:ext cx="2643885" cy="1586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latin typeface="+mn-lt"/>
            </a:rPr>
            <a:t>Nº 8. Ampliar y divulgar la oferta de EE, convivencias, etc.</a:t>
          </a:r>
          <a:endParaRPr lang="en-US" sz="2000" b="1" kern="1200" dirty="0"/>
        </a:p>
      </dsp:txBody>
      <dsp:txXfrm>
        <a:off x="0" y="2164194"/>
        <a:ext cx="2643885" cy="1586331"/>
      </dsp:txXfrm>
    </dsp:sp>
    <dsp:sp modelId="{30146625-486B-48A4-948F-6783B6A335F1}">
      <dsp:nvSpPr>
        <dsp:cNvPr id="0" name=""/>
        <dsp:cNvSpPr/>
      </dsp:nvSpPr>
      <dsp:spPr>
        <a:xfrm>
          <a:off x="2908273" y="2164194"/>
          <a:ext cx="2643885" cy="1586331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chemeClr val="tx1"/>
              </a:solidFill>
              <a:latin typeface="+mn-lt"/>
            </a:rPr>
            <a:t>Nº 9. Motivar al personal para participar en los programas de GSI y PFP.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908273" y="2164194"/>
        <a:ext cx="2643885" cy="1586331"/>
      </dsp:txXfrm>
    </dsp:sp>
    <dsp:sp modelId="{C8A099DE-46D1-4665-938C-637E16ADC49B}">
      <dsp:nvSpPr>
        <dsp:cNvPr id="0" name=""/>
        <dsp:cNvSpPr/>
      </dsp:nvSpPr>
      <dsp:spPr>
        <a:xfrm>
          <a:off x="5816547" y="2164194"/>
          <a:ext cx="2643885" cy="1586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latin typeface="+mn-lt"/>
            </a:rPr>
            <a:t>Nº 10. Publicar los documentos y presentaciones en la web de CERPE.</a:t>
          </a:r>
          <a:endParaRPr lang="en-US" sz="2000" b="1" kern="1200" dirty="0"/>
        </a:p>
      </dsp:txBody>
      <dsp:txXfrm>
        <a:off x="5816547" y="2164194"/>
        <a:ext cx="2643885" cy="15863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63104-355A-44CB-99EE-B7B67BA3A74B}">
      <dsp:nvSpPr>
        <dsp:cNvPr id="0" name=""/>
        <dsp:cNvSpPr/>
      </dsp:nvSpPr>
      <dsp:spPr>
        <a:xfrm>
          <a:off x="458311" y="240107"/>
          <a:ext cx="1603656" cy="1603656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33547-C64C-4DCD-AC02-D8DCF1DCE204}">
      <dsp:nvSpPr>
        <dsp:cNvPr id="0" name=""/>
        <dsp:cNvSpPr/>
      </dsp:nvSpPr>
      <dsp:spPr>
        <a:xfrm>
          <a:off x="458311" y="240107"/>
          <a:ext cx="1603656" cy="1603656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4569A-2689-4E1C-8F2C-65799B683CF5}">
      <dsp:nvSpPr>
        <dsp:cNvPr id="0" name=""/>
        <dsp:cNvSpPr/>
      </dsp:nvSpPr>
      <dsp:spPr>
        <a:xfrm>
          <a:off x="458311" y="240107"/>
          <a:ext cx="1603656" cy="1603656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6C25C-D27A-4889-A099-2F1483DB642B}">
      <dsp:nvSpPr>
        <dsp:cNvPr id="0" name=""/>
        <dsp:cNvSpPr/>
      </dsp:nvSpPr>
      <dsp:spPr>
        <a:xfrm>
          <a:off x="613739" y="608708"/>
          <a:ext cx="1292800" cy="866454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 </a:t>
          </a:r>
          <a:endParaRPr lang="es-VE" sz="3700" kern="1200" dirty="0"/>
        </a:p>
      </dsp:txBody>
      <dsp:txXfrm>
        <a:off x="613739" y="608708"/>
        <a:ext cx="1292800" cy="866454"/>
      </dsp:txXfrm>
    </dsp:sp>
    <dsp:sp modelId="{EEBD5BDD-2FB3-4927-A756-6B11CA1FE2C2}">
      <dsp:nvSpPr>
        <dsp:cNvPr id="0" name=""/>
        <dsp:cNvSpPr/>
      </dsp:nvSpPr>
      <dsp:spPr>
        <a:xfrm>
          <a:off x="1001712" y="286"/>
          <a:ext cx="516854" cy="516854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 </a:t>
          </a:r>
          <a:endParaRPr lang="es-VE" sz="2200" kern="1200" dirty="0"/>
        </a:p>
      </dsp:txBody>
      <dsp:txXfrm>
        <a:off x="1001712" y="286"/>
        <a:ext cx="516854" cy="516854"/>
      </dsp:txXfrm>
    </dsp:sp>
    <dsp:sp modelId="{949B8276-2E24-4F7D-A260-7851F58579D4}">
      <dsp:nvSpPr>
        <dsp:cNvPr id="0" name=""/>
        <dsp:cNvSpPr/>
      </dsp:nvSpPr>
      <dsp:spPr>
        <a:xfrm>
          <a:off x="1680002" y="1175118"/>
          <a:ext cx="516854" cy="51685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 </a:t>
          </a:r>
          <a:endParaRPr lang="es-VE" sz="2200" kern="1200" dirty="0"/>
        </a:p>
      </dsp:txBody>
      <dsp:txXfrm>
        <a:off x="1680002" y="1175118"/>
        <a:ext cx="516854" cy="516854"/>
      </dsp:txXfrm>
    </dsp:sp>
    <dsp:sp modelId="{CA07D86E-23B2-4A51-8891-21932E264907}">
      <dsp:nvSpPr>
        <dsp:cNvPr id="0" name=""/>
        <dsp:cNvSpPr/>
      </dsp:nvSpPr>
      <dsp:spPr>
        <a:xfrm>
          <a:off x="323423" y="1175118"/>
          <a:ext cx="516854" cy="516854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 </a:t>
          </a:r>
          <a:endParaRPr lang="es-VE" sz="2200" kern="1200" dirty="0"/>
        </a:p>
      </dsp:txBody>
      <dsp:txXfrm>
        <a:off x="323423" y="1175118"/>
        <a:ext cx="516854" cy="516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A287-00C0-4C84-A424-E8DCC55C726B}" type="datetimeFigureOut">
              <a:rPr lang="es-VE" smtClean="0"/>
              <a:pPr/>
              <a:t>22/04/2015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5C38-F384-486A-8CE2-F72E60FBFECA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6431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5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60145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7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72586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8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85767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3CC0C-CF5B-45C7-BD52-53D9647B9D1F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F48C1-4F2D-4A6E-BABD-4E32F786C243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028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C7069-78AC-482B-9F92-CA59534F1453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4EBE4-FD5E-44E6-B1C1-46B19EE8EED1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66637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4CC6D-CA0B-4C8F-9AB2-B8DBF0E475E9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93A07-0240-423C-B87D-DDC53513460B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4299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E605-9611-47D5-88BE-E5143841444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6E19-5C87-4CEC-9028-F5D8C063F51D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677500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3C9F-DAA5-427D-985E-4390C015056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5652-B9F0-4162-AB21-F515C7C999AC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76258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9F83-6B9B-46EE-B6BE-4FB6B84B615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EC47-00C7-4BCF-9FC0-03AB270FEBF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57181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8FB4-1AD3-44E8-BC1D-C07201AEC8D5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BF2D-511B-4070-90FF-0C7DD9D4837B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7149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55F0-DEE7-4D23-8726-FA3F8DDDF4F0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474B0-EB7D-4B3F-8A76-617EB9EAB80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83390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A426-2D3D-433B-92E4-7C5B386C82CD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D672-FAF3-4DC7-97AB-B7CAF52E852F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9856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A426-62A9-4FBC-83E2-DC912DA9B99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9E0AE-148D-4878-A1FE-0696FCEFA106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776593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7F94-7D55-4619-A8C7-4A1D939B788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7F76-8805-4A7D-BB67-CA080B6D8EB9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02534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71E0C-BBCC-4EB7-AA05-6E7C3DF785CC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A9712-F857-47F6-9026-D2D3B608E915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585852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3EE5-DAC4-4C63-B873-3F90CDFE98E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6A89-6444-4DEA-BF2D-04592A38F868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262120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0168-E768-42BC-AB1A-BCF04C7BA7A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15B5-1763-4F0A-B1C0-3EFC25DBDAB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825406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BC41-FE42-4CDE-A85B-2FA09D1B409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DA8A-0195-4D84-82CA-490FACD958E2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33015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8B04-0D57-4BF4-B28B-866BAFB871DF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57B5A-17E9-49D7-A755-DD7B7E0E69CA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127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94172-8215-447B-9313-B514F9C3F89F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C181F-AB32-4C76-AA9E-6F519E8E558F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82398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F264C-68F2-47E0-B0FC-FBC4C211B8C7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9FF60-3CDF-471B-AF2B-8B6E49ACB98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84792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2DE9D-4032-463B-9344-6AAC3C2F138A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2AEF-BF75-4DA3-8A06-F5D802197E1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1841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7A186-1260-4BCF-83D7-7D4F82E1D21D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AADB9-7A51-4B1F-91D0-00883B9C2B09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4109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643CCEC-DE7D-4CE4-BDEA-9A4912FCD7AC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7757C4-3927-40CB-82F0-AAE206CD3997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84788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E342F-17C0-477B-BA37-6DCEF66FD321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A099-FECE-4D84-81E0-7FFF14DCD6B4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4997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D2DE9D-4032-463B-9344-6AAC3C2F138A}" type="datetimeFigureOut">
              <a:rPr lang="es-VE" smtClean="0"/>
              <a:pPr>
                <a:defRPr/>
              </a:pPr>
              <a:t>22/04/2015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662AEF-BF75-4DA3-8A06-F5D802197E1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387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ECD41-7F61-444A-9D1D-8A01EE05CEB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2B6BC1-5B52-4B34-ACDD-41B7279CAF57}" type="slidenum">
              <a:rPr lang="es-V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‹Nº›</a:t>
            </a:fld>
            <a:endParaRPr lang="es-V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twitter.com/EducacionPais" TargetMode="Externa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ducapais.wordpress.com/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cerpe.org.ve/tl_files/Cerpe/contenido/documentos/Actualidad%20Educativa/EDUCALIDAD%20N%C2%BA%204-%20ACTUALIZADO%20-Por%20una%20educacion%20de%20calidad%20para%20todos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redcvec.wordpress.com/entrevistas/" TargetMode="Externa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7.png"/><Relationship Id="rId2" Type="http://schemas.openxmlformats.org/officeDocument/2006/relationships/hyperlink" Target="http://redcvec.wordpress.com/documentos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6.png"/><Relationship Id="rId5" Type="http://schemas.openxmlformats.org/officeDocument/2006/relationships/diagramData" Target="../diagrams/data2.xml"/><Relationship Id="rId10" Type="http://schemas.openxmlformats.org/officeDocument/2006/relationships/image" Target="../media/image15.jpeg"/><Relationship Id="rId4" Type="http://schemas.openxmlformats.org/officeDocument/2006/relationships/hyperlink" Target="http://redcvec.wordpress.com/recursos/" TargetMode="Externa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educalidadparatodos.org.ve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cid:D7B444A7-0341-448D-AAAE-27F079A56B0E@localdomain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s://twitter.com/educalidadvz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4 Imagen" descr="Copia (2) de logo_cerp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229200"/>
            <a:ext cx="151216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jesuitas-3c96a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1717"/>
            <a:ext cx="1547664" cy="8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539552" y="4626258"/>
            <a:ext cx="7992888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S" sz="3200" b="1" spc="-5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A</a:t>
            </a:r>
            <a:r>
              <a:rPr lang="es-ES" sz="3200" b="1" spc="-5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vances </a:t>
            </a:r>
            <a:r>
              <a:rPr lang="es-ES_tradnl" sz="3200" b="1" spc="-5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desde CERPE</a:t>
            </a:r>
            <a:r>
              <a:rPr lang="es-VE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VE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VE" sz="2400" b="1" dirty="0">
                <a:solidFill>
                  <a:schemeClr val="accent2">
                    <a:lumMod val="75000"/>
                  </a:schemeClr>
                </a:solidFill>
              </a:rPr>
              <a:t>Los Teques, 22 de abril 2015</a:t>
            </a:r>
            <a:r>
              <a:rPr lang="es-ES" sz="2800" b="1" spc="-5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es-VE" sz="2800" b="1" spc="-5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03585" y="2348880"/>
            <a:ext cx="7704856" cy="17515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lvl="1" algn="ctr">
              <a:lnSpc>
                <a:spcPct val="85000"/>
              </a:lnSpc>
              <a:spcBef>
                <a:spcPts val="400"/>
              </a:spcBef>
              <a:buSzPct val="68000"/>
            </a:pPr>
            <a:r>
              <a:rPr lang="es-VE" sz="3200" b="1" dirty="0" smtClean="0"/>
              <a:t>Propuestas para </a:t>
            </a:r>
            <a:r>
              <a:rPr lang="es-VE" sz="3200" b="1" dirty="0"/>
              <a:t>profundizar </a:t>
            </a:r>
            <a:r>
              <a:rPr lang="es-VE" sz="3200" b="1" dirty="0" smtClean="0"/>
              <a:t>la articulación de las obras y el </a:t>
            </a:r>
            <a:r>
              <a:rPr lang="es-VE" sz="3200" b="1" dirty="0"/>
              <a:t>trabajo en red </a:t>
            </a:r>
            <a:r>
              <a:rPr lang="es-VE" sz="3200" b="1" dirty="0" smtClean="0"/>
              <a:t> </a:t>
            </a:r>
            <a:endParaRPr lang="es-V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47664" y="1706905"/>
            <a:ext cx="583264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S" sz="2000" b="1" spc="-50" dirty="0">
                <a:solidFill>
                  <a:schemeClr val="accent2">
                    <a:lumMod val="75000"/>
                  </a:schemeClr>
                </a:solidFill>
              </a:rPr>
              <a:t>Seguimiento de las Asambleas de Educación  </a:t>
            </a:r>
            <a:endParaRPr lang="es-VE" sz="2000" b="1" spc="-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5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144809" y="908720"/>
            <a:ext cx="6875463" cy="0"/>
          </a:xfrm>
          <a:prstGeom prst="line">
            <a:avLst/>
          </a:prstGeom>
          <a:ln>
            <a:solidFill>
              <a:srgbClr val="265E15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3277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3794631"/>
            <a:ext cx="8640959" cy="1261884"/>
          </a:xfrm>
          <a:prstGeom prst="rect">
            <a:avLst/>
          </a:prstGeom>
          <a:solidFill>
            <a:srgbClr val="265E1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9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urge </a:t>
            </a:r>
            <a:r>
              <a:rPr lang="es-VE" sz="1900" b="1" dirty="0">
                <a:solidFill>
                  <a:schemeClr val="bg1"/>
                </a:solidFill>
                <a:cs typeface="Arial" pitchFamily="34" charset="0"/>
              </a:rPr>
              <a:t>para promover el estudio y seguimiento de la situación </a:t>
            </a: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de </a:t>
            </a:r>
            <a:r>
              <a:rPr lang="es-VE" sz="1900" b="1" dirty="0">
                <a:solidFill>
                  <a:schemeClr val="bg1"/>
                </a:solidFill>
                <a:cs typeface="Arial" pitchFamily="34" charset="0"/>
              </a:rPr>
              <a:t>la educación en Venezuela, el análisis de sus problemas y la </a:t>
            </a: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propuesta </a:t>
            </a:r>
            <a:r>
              <a:rPr lang="es-VE" sz="1900" b="1" dirty="0">
                <a:solidFill>
                  <a:schemeClr val="bg1"/>
                </a:solidFill>
                <a:cs typeface="Arial" pitchFamily="34" charset="0"/>
              </a:rPr>
              <a:t>de </a:t>
            </a: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alternativas.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Se seleccionaron cuatro temas focales de la calidad: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900" b="1" dirty="0" smtClean="0">
                <a:solidFill>
                  <a:schemeClr val="bg1"/>
                </a:solidFill>
                <a:cs typeface="Arial" pitchFamily="34" charset="0"/>
              </a:rPr>
              <a:t>Currículo, Docente, Gestión escolar y Resultados educativos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7" t="11166" r="15345" b="40249"/>
          <a:stretch/>
        </p:blipFill>
        <p:spPr bwMode="auto">
          <a:xfrm>
            <a:off x="144809" y="4698"/>
            <a:ext cx="8856316" cy="35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87834" y="5157192"/>
            <a:ext cx="7404645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s-ES" dirty="0" smtClean="0">
                <a:latin typeface="+mj-lt"/>
              </a:rPr>
              <a:t>Web con noticias al día y documentación sobre los temas seleccionados.</a:t>
            </a:r>
            <a:endParaRPr lang="es-VE" dirty="0" smtClean="0">
              <a:latin typeface="+mj-lt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s-VE" dirty="0" smtClean="0">
                <a:latin typeface="+mj-lt"/>
              </a:rPr>
              <a:t>Reporte Nº 2 sobre el estado de la educación en el país: </a:t>
            </a:r>
            <a:r>
              <a:rPr lang="es-VE" dirty="0" smtClean="0">
                <a:latin typeface="+mn-lt"/>
                <a:hlinkClick r:id="rId4"/>
              </a:rPr>
              <a:t>Por </a:t>
            </a:r>
            <a:r>
              <a:rPr lang="es-VE" dirty="0">
                <a:latin typeface="+mn-lt"/>
                <a:hlinkClick r:id="rId4"/>
              </a:rPr>
              <a:t>una Educación de Calidad para todos y todas en Venezuela. </a:t>
            </a:r>
            <a:endParaRPr lang="es-VE" dirty="0" smtClean="0">
              <a:latin typeface="+mn-lt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s-VE" dirty="0" smtClean="0">
                <a:latin typeface="+mj-lt"/>
              </a:rPr>
              <a:t>Boletines quincenales con noticias sobre educación.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s-ES" dirty="0" smtClean="0">
                <a:latin typeface="+mj-lt"/>
              </a:rPr>
              <a:t>Twitter con</a:t>
            </a:r>
            <a:r>
              <a:rPr lang="es-E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1.439</a:t>
            </a:r>
            <a:r>
              <a:rPr lang="es-E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s-ES" dirty="0" smtClean="0">
                <a:latin typeface="+mj-lt"/>
              </a:rPr>
              <a:t>seguidores.</a:t>
            </a:r>
            <a:endParaRPr lang="es-VE" dirty="0" smtClean="0">
              <a:latin typeface="+mj-lt"/>
            </a:endParaRPr>
          </a:p>
        </p:txBody>
      </p:sp>
      <p:pic>
        <p:nvPicPr>
          <p:cNvPr id="1030" name="Picture 6" descr="https://encrypted-tbn3.gstatic.com/images?q=tbn:ANd9GcSKQe9des1-gZh9i3pEAPPlIUhF_oeXVx4ox508Hk-_MvJSzcW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9" y="5379631"/>
            <a:ext cx="1258839" cy="1267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87624" y="3429000"/>
            <a:ext cx="540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>
                <a:solidFill>
                  <a:srgbClr val="00B050"/>
                </a:solidFill>
                <a:hlinkClick r:id="rId6"/>
              </a:rPr>
              <a:t>http://educapais.wordpress.com</a:t>
            </a:r>
            <a:r>
              <a:rPr lang="es-VE" sz="1600" b="1" dirty="0" smtClean="0">
                <a:solidFill>
                  <a:srgbClr val="00B050"/>
                </a:solidFill>
                <a:hlinkClick r:id="rId6"/>
              </a:rPr>
              <a:t>/</a:t>
            </a:r>
            <a:r>
              <a:rPr lang="es-VE" sz="1600" b="1" dirty="0">
                <a:solidFill>
                  <a:srgbClr val="00B050"/>
                </a:solidFill>
              </a:rPr>
              <a:t> </a:t>
            </a:r>
            <a:r>
              <a:rPr lang="es-VE" sz="1600" b="1" dirty="0" smtClean="0">
                <a:solidFill>
                  <a:srgbClr val="00B050"/>
                </a:solidFill>
              </a:rPr>
              <a:t>  </a:t>
            </a:r>
            <a:r>
              <a:rPr lang="es-VE" sz="1600" b="1" dirty="0" smtClean="0">
                <a:solidFill>
                  <a:srgbClr val="00B050"/>
                </a:solidFill>
                <a:hlinkClick r:id="rId7"/>
              </a:rPr>
              <a:t>@</a:t>
            </a:r>
            <a:r>
              <a:rPr lang="es-VE" sz="1600" b="1" dirty="0" err="1">
                <a:solidFill>
                  <a:srgbClr val="00B050"/>
                </a:solidFill>
                <a:hlinkClick r:id="rId7"/>
              </a:rPr>
              <a:t>EducacionPais</a:t>
            </a:r>
            <a:endParaRPr lang="es-VE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090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3" y="3068960"/>
            <a:ext cx="3672407" cy="201593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VE" sz="2000" b="1" dirty="0" smtClean="0">
                <a:latin typeface="+mn-lt"/>
              </a:rPr>
              <a:t>CERPE-Colegios ACSI</a:t>
            </a:r>
          </a:p>
          <a:p>
            <a:pPr marL="269875" indent="-269875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VE" sz="1900" b="1" dirty="0" smtClean="0">
                <a:latin typeface="+mn-lt"/>
              </a:rPr>
              <a:t>Formación del Personal</a:t>
            </a:r>
          </a:p>
          <a:p>
            <a:pPr marL="269875" indent="-269875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VE" sz="1900" b="1" dirty="0" smtClean="0">
                <a:latin typeface="+mn-lt"/>
              </a:rPr>
              <a:t>Rectores, Equipos Directivos, Pastoral y Pedagogía</a:t>
            </a:r>
          </a:p>
          <a:p>
            <a:pPr marL="269875" indent="-269875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VE" sz="1900" b="1" dirty="0" smtClean="0">
                <a:latin typeface="+mn-lt"/>
              </a:rPr>
              <a:t>Evaluación de la calidad</a:t>
            </a:r>
          </a:p>
          <a:p>
            <a:pPr marL="269875" indent="-269875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900" b="1" dirty="0" smtClean="0">
                <a:latin typeface="+mn-lt"/>
              </a:rPr>
              <a:t>Gestión de recursos</a:t>
            </a:r>
            <a:endParaRPr lang="en-US" sz="1900" b="1" dirty="0" smtClean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95936" y="1414948"/>
            <a:ext cx="4968552" cy="36702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latin typeface="+mn-lt"/>
              </a:rPr>
              <a:t>Otros:</a:t>
            </a:r>
            <a:endParaRPr lang="es-VE" sz="2000" dirty="0" smtClean="0">
              <a:latin typeface="+mn-lt"/>
            </a:endParaRPr>
          </a:p>
          <a:p>
            <a:pPr marL="269875" indent="-2698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 smtClean="0">
                <a:latin typeface="+mn-lt"/>
              </a:rPr>
              <a:t>Apoyo al Equipo Promotor de Pastoral.</a:t>
            </a:r>
          </a:p>
          <a:p>
            <a:pPr marL="269875" indent="-2698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 smtClean="0">
                <a:latin typeface="+mn-lt"/>
              </a:rPr>
              <a:t>Apoyo al CEP con la oferta de EE de Mérida.</a:t>
            </a:r>
            <a:endParaRPr lang="es-ES" dirty="0" smtClean="0">
              <a:latin typeface="+mn-lt"/>
            </a:endParaRPr>
          </a:p>
          <a:p>
            <a:pPr marL="269875" indent="-2698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VE" b="1" dirty="0">
                <a:latin typeface="+mn-lt"/>
              </a:rPr>
              <a:t>Con la Escuela de </a:t>
            </a:r>
            <a:r>
              <a:rPr lang="es-VE" b="1" dirty="0" smtClean="0">
                <a:latin typeface="+mn-lt"/>
              </a:rPr>
              <a:t>Educación</a:t>
            </a:r>
            <a:r>
              <a:rPr lang="es-VE" b="1" dirty="0">
                <a:latin typeface="+mn-lt"/>
              </a:rPr>
              <a:t> </a:t>
            </a:r>
            <a:r>
              <a:rPr lang="es-VE" b="1" dirty="0" smtClean="0">
                <a:latin typeface="+mn-lt"/>
              </a:rPr>
              <a:t>UCAB - Caracas: </a:t>
            </a:r>
            <a:r>
              <a:rPr lang="es-VE" dirty="0" smtClean="0">
                <a:latin typeface="+mn-lt"/>
              </a:rPr>
              <a:t>Boletines  EDUCAPAÍS y Proyecto EDUCA.</a:t>
            </a:r>
          </a:p>
          <a:p>
            <a:pPr marL="269875" indent="-2698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b="1" dirty="0" smtClean="0">
                <a:latin typeface="+mn-lt"/>
              </a:rPr>
              <a:t>Trabajo en red con otras instituciones educativas y de la Iglesia: </a:t>
            </a:r>
            <a:r>
              <a:rPr lang="es-ES_tradnl" dirty="0" smtClean="0">
                <a:latin typeface="+mn-lt"/>
              </a:rPr>
              <a:t>Encuentro por una Educación de Calidad, Simposio de Formación Técnica.</a:t>
            </a:r>
          </a:p>
          <a:p>
            <a:pPr marL="269875" indent="-2698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b="1" dirty="0" smtClean="0">
                <a:latin typeface="+mn-lt"/>
              </a:rPr>
              <a:t>Foro CERPE: </a:t>
            </a:r>
            <a:r>
              <a:rPr lang="es-ES_tradnl" dirty="0" smtClean="0">
                <a:latin typeface="+mn-lt"/>
              </a:rPr>
              <a:t>estudios, publicaciones, divulgación en MCS, encuentros periódicos, etc.</a:t>
            </a:r>
            <a:endParaRPr lang="es-VE" dirty="0" smtClean="0">
              <a:latin typeface="+mn-lt"/>
            </a:endParaRPr>
          </a:p>
        </p:txBody>
      </p:sp>
      <p:grpSp>
        <p:nvGrpSpPr>
          <p:cNvPr id="6" name="14 Grupo"/>
          <p:cNvGrpSpPr/>
          <p:nvPr/>
        </p:nvGrpSpPr>
        <p:grpSpPr>
          <a:xfrm>
            <a:off x="1842693" y="332656"/>
            <a:ext cx="6926770" cy="496537"/>
            <a:chOff x="1079622" y="5551263"/>
            <a:chExt cx="7215636" cy="436990"/>
          </a:xfrm>
        </p:grpSpPr>
        <p:sp>
          <p:nvSpPr>
            <p:cNvPr id="7" name="44 Pentágono"/>
            <p:cNvSpPr/>
            <p:nvPr/>
          </p:nvSpPr>
          <p:spPr>
            <a:xfrm rot="10800000">
              <a:off x="1079622" y="5551263"/>
              <a:ext cx="7215636" cy="436989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ágono 4"/>
            <p:cNvSpPr/>
            <p:nvPr/>
          </p:nvSpPr>
          <p:spPr>
            <a:xfrm>
              <a:off x="1146268" y="5551264"/>
              <a:ext cx="7082342" cy="436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448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Otras acciones  que refuerzan la articulación del Área </a:t>
              </a:r>
              <a:endParaRPr lang="es-VE" sz="2200" b="1" kern="1200" dirty="0"/>
            </a:p>
          </p:txBody>
        </p:sp>
      </p:grpSp>
      <p:pic>
        <p:nvPicPr>
          <p:cNvPr id="9" name="Picture 16" descr="https://encrypted-tbn3.gstatic.com/images?q=tbn:ANd9GcSxbY2SR__FkUvX4x4-QVQLuZcrNkQCuNzqNikk58vHBX-CVtHS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8" y="218067"/>
            <a:ext cx="1519094" cy="112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3" y="1412776"/>
            <a:ext cx="3672407" cy="1584176"/>
          </a:xfrm>
          <a:prstGeom prst="rect">
            <a:avLst/>
          </a:prstGeom>
          <a:solidFill>
            <a:srgbClr val="2F8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Web CERPE: noticias y contenidos al servicio del Área Educativa</a:t>
            </a:r>
          </a:p>
          <a:p>
            <a:pPr algn="ctr"/>
            <a:r>
              <a:rPr lang="es-ES_tradnl" sz="1700" b="1" dirty="0" smtClean="0"/>
              <a:t>&gt;500 visitas diferentes </a:t>
            </a:r>
            <a:r>
              <a:rPr lang="es-ES_tradnl" sz="1700" b="1" dirty="0" smtClean="0"/>
              <a:t>diarias promedio</a:t>
            </a:r>
            <a:r>
              <a:rPr lang="es-ES_tradnl" sz="1700" b="1" dirty="0" smtClean="0"/>
              <a:t> </a:t>
            </a:r>
            <a:r>
              <a:rPr lang="es-ES_tradnl" sz="1700" b="1" dirty="0" smtClean="0"/>
              <a:t>en </a:t>
            </a:r>
            <a:r>
              <a:rPr lang="es-ES_tradnl" sz="1700" b="1" dirty="0" smtClean="0"/>
              <a:t>2015</a:t>
            </a:r>
            <a:endParaRPr lang="es-VE" sz="17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513" y="5229200"/>
            <a:ext cx="8784976" cy="1569660"/>
          </a:xfrm>
          <a:prstGeom prst="rect">
            <a:avLst/>
          </a:prstGeom>
          <a:solidFill>
            <a:srgbClr val="2F8948"/>
          </a:solidFill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+mn-lt"/>
              </a:rPr>
              <a:t>Asistencia a la CPAL</a:t>
            </a:r>
          </a:p>
          <a:p>
            <a:pPr marL="342900" indent="-342900">
              <a:buAutoNum type="arabicPeriod"/>
            </a:pPr>
            <a:r>
              <a:rPr lang="es-ES_tradnl" sz="1900" b="1" dirty="0" smtClean="0">
                <a:solidFill>
                  <a:schemeClr val="bg1"/>
                </a:solidFill>
                <a:latin typeface="+mn-lt"/>
              </a:rPr>
              <a:t>Orientaciones para el desarrollo del sector educación y coordinación de las redes</a:t>
            </a:r>
          </a:p>
          <a:p>
            <a:pPr marL="342900" indent="-342900">
              <a:buAutoNum type="arabicPeriod"/>
            </a:pPr>
            <a:r>
              <a:rPr lang="es-ES_tradnl" sz="1900" b="1" dirty="0" smtClean="0">
                <a:solidFill>
                  <a:schemeClr val="bg1"/>
                </a:solidFill>
                <a:latin typeface="+mn-lt"/>
              </a:rPr>
              <a:t>Participación y apoyo al equipo Educación-GIAN y Campaña </a:t>
            </a:r>
            <a:r>
              <a:rPr lang="es-ES_tradnl" sz="1900" b="1" dirty="0" err="1" smtClean="0">
                <a:solidFill>
                  <a:schemeClr val="bg1"/>
                </a:solidFill>
                <a:latin typeface="+mn-lt"/>
              </a:rPr>
              <a:t>Edujesuit</a:t>
            </a:r>
            <a:endParaRPr lang="es-ES_tradnl" sz="1900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s-ES_tradnl" sz="1900" b="1" dirty="0" smtClean="0">
                <a:solidFill>
                  <a:schemeClr val="bg1"/>
                </a:solidFill>
                <a:latin typeface="+mn-lt"/>
              </a:rPr>
              <a:t>Desarrollo y mantenimiento del Centro Virtual de Pedagogía Ignaciana</a:t>
            </a:r>
          </a:p>
          <a:p>
            <a:pPr marL="342900" indent="-342900">
              <a:buAutoNum type="arabicPeriod"/>
            </a:pPr>
            <a:r>
              <a:rPr lang="es-ES_tradnl" sz="1900" b="1" dirty="0" smtClean="0">
                <a:solidFill>
                  <a:schemeClr val="bg1"/>
                </a:solidFill>
                <a:latin typeface="+mn-lt"/>
              </a:rPr>
              <a:t>Asistencia pedagógica en el diseño del Plan de Formación para la Colaboración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3652952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S9cJ-9yrRdn_h3F3vPTiiKOnRXoP85gNZNrKbGSXV3IDwkYnw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179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4"/>
          <p:cNvSpPr/>
          <p:nvPr/>
        </p:nvSpPr>
        <p:spPr>
          <a:xfrm>
            <a:off x="2846624" y="476672"/>
            <a:ext cx="5616624" cy="17515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lvl="1" algn="ctr">
              <a:lnSpc>
                <a:spcPct val="85000"/>
              </a:lnSpc>
              <a:spcBef>
                <a:spcPts val="400"/>
              </a:spcBef>
              <a:buSzPct val="68000"/>
            </a:pPr>
            <a:r>
              <a:rPr lang="es-VE" sz="3200" b="1" dirty="0"/>
              <a:t>Seis propuestas para profundizar acciones con las Obras Educativas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2926804132"/>
              </p:ext>
            </p:extLst>
          </p:nvPr>
        </p:nvGraphicFramePr>
        <p:xfrm>
          <a:off x="395536" y="2461344"/>
          <a:ext cx="8460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95536" y="384334"/>
            <a:ext cx="8083620" cy="57550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4" name="Rectángulo 3"/>
          <p:cNvSpPr/>
          <p:nvPr/>
        </p:nvSpPr>
        <p:spPr>
          <a:xfrm>
            <a:off x="422535" y="332656"/>
            <a:ext cx="8071393" cy="6643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2700" b="1" kern="1200" dirty="0" smtClean="0">
                <a:solidFill>
                  <a:schemeClr val="bg1"/>
                </a:solidFill>
              </a:rPr>
              <a:t>Avances del trabajo en Red a nivel de Provincia  </a:t>
            </a:r>
            <a:endParaRPr lang="es-VE" sz="2700" b="1" kern="1200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955637" y="3717032"/>
            <a:ext cx="7689384" cy="796260"/>
            <a:chOff x="899592" y="3212976"/>
            <a:chExt cx="7689384" cy="796260"/>
          </a:xfrm>
        </p:grpSpPr>
        <p:grpSp>
          <p:nvGrpSpPr>
            <p:cNvPr id="5" name="4 Grupo"/>
            <p:cNvGrpSpPr/>
            <p:nvPr/>
          </p:nvGrpSpPr>
          <p:grpSpPr>
            <a:xfrm>
              <a:off x="1311334" y="3315779"/>
              <a:ext cx="7277642" cy="474536"/>
              <a:chOff x="1096101" y="1556792"/>
              <a:chExt cx="7226199" cy="529932"/>
            </a:xfrm>
          </p:grpSpPr>
          <p:sp>
            <p:nvSpPr>
              <p:cNvPr id="22" name="21 Pentágono"/>
              <p:cNvSpPr/>
              <p:nvPr/>
            </p:nvSpPr>
            <p:spPr>
              <a:xfrm rot="10800000">
                <a:off x="1429230" y="1556792"/>
                <a:ext cx="6893070" cy="529932"/>
              </a:xfrm>
              <a:prstGeom prst="homePlate">
                <a:avLst/>
              </a:prstGeom>
              <a:solidFill>
                <a:srgbClr val="2F894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Pentágono 4"/>
              <p:cNvSpPr/>
              <p:nvPr/>
            </p:nvSpPr>
            <p:spPr>
              <a:xfrm>
                <a:off x="1096101" y="1556792"/>
                <a:ext cx="7159960" cy="5299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25998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kern="1200" dirty="0" smtClean="0"/>
                  <a:t>Programa de Formación Pastoral</a:t>
                </a:r>
                <a:endParaRPr lang="es-VE" sz="2200" b="1" kern="1200" dirty="0"/>
              </a:p>
            </p:txBody>
          </p:sp>
        </p:grpSp>
        <p:sp>
          <p:nvSpPr>
            <p:cNvPr id="21" name="20 Elipse"/>
            <p:cNvSpPr/>
            <p:nvPr/>
          </p:nvSpPr>
          <p:spPr>
            <a:xfrm>
              <a:off x="899592" y="3212976"/>
              <a:ext cx="752665" cy="79626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9" name="48 Grupo"/>
          <p:cNvGrpSpPr/>
          <p:nvPr/>
        </p:nvGrpSpPr>
        <p:grpSpPr>
          <a:xfrm>
            <a:off x="1022345" y="1196752"/>
            <a:ext cx="7622676" cy="747322"/>
            <a:chOff x="909764" y="2119109"/>
            <a:chExt cx="7622676" cy="747322"/>
          </a:xfrm>
        </p:grpSpPr>
        <p:grpSp>
          <p:nvGrpSpPr>
            <p:cNvPr id="6" name="5 Grupo"/>
            <p:cNvGrpSpPr/>
            <p:nvPr/>
          </p:nvGrpSpPr>
          <p:grpSpPr>
            <a:xfrm>
              <a:off x="1290260" y="2244691"/>
              <a:ext cx="7242180" cy="484003"/>
              <a:chOff x="1307078" y="2138934"/>
              <a:chExt cx="7242180" cy="682880"/>
            </a:xfrm>
          </p:grpSpPr>
          <p:sp>
            <p:nvSpPr>
              <p:cNvPr id="26" name="25 Pentágono"/>
              <p:cNvSpPr/>
              <p:nvPr/>
            </p:nvSpPr>
            <p:spPr>
              <a:xfrm rot="10800000">
                <a:off x="1645392" y="2161829"/>
                <a:ext cx="6903866" cy="659985"/>
              </a:xfrm>
              <a:prstGeom prst="homePlat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Pentágono 4"/>
              <p:cNvSpPr/>
              <p:nvPr/>
            </p:nvSpPr>
            <p:spPr>
              <a:xfrm>
                <a:off x="1307078" y="2138934"/>
                <a:ext cx="7148493" cy="6599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9857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kern="1200" dirty="0" smtClean="0"/>
                  <a:t>Comunidad Virtual de Educadores Católicos (Red CVEC</a:t>
                </a:r>
                <a:r>
                  <a:rPr lang="es-ES" sz="2200" kern="1200" dirty="0" smtClean="0"/>
                  <a:t>)</a:t>
                </a:r>
                <a:endParaRPr lang="es-VE" sz="2200" kern="1200" dirty="0"/>
              </a:p>
            </p:txBody>
          </p:sp>
        </p:grpSp>
        <p:sp>
          <p:nvSpPr>
            <p:cNvPr id="25" name="24 Elipse"/>
            <p:cNvSpPr/>
            <p:nvPr/>
          </p:nvSpPr>
          <p:spPr>
            <a:xfrm>
              <a:off x="909764" y="2119109"/>
              <a:ext cx="732798" cy="747322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6 Grupo"/>
          <p:cNvGrpSpPr/>
          <p:nvPr/>
        </p:nvGrpSpPr>
        <p:grpSpPr>
          <a:xfrm>
            <a:off x="994255" y="2060848"/>
            <a:ext cx="7650766" cy="709672"/>
            <a:chOff x="899592" y="1844824"/>
            <a:chExt cx="7650766" cy="709672"/>
          </a:xfrm>
        </p:grpSpPr>
        <p:sp>
          <p:nvSpPr>
            <p:cNvPr id="34" name="33 Pentágono"/>
            <p:cNvSpPr/>
            <p:nvPr/>
          </p:nvSpPr>
          <p:spPr>
            <a:xfrm rot="10800000">
              <a:off x="1627967" y="1965772"/>
              <a:ext cx="6922391" cy="467776"/>
            </a:xfrm>
            <a:prstGeom prst="homePlate">
              <a:avLst/>
            </a:prstGeom>
            <a:solidFill>
              <a:srgbClr val="2F894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entágono 4"/>
            <p:cNvSpPr/>
            <p:nvPr/>
          </p:nvSpPr>
          <p:spPr>
            <a:xfrm>
              <a:off x="1451760" y="1965772"/>
              <a:ext cx="6942338" cy="467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0912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Programas de Liderazgo Ignaciano</a:t>
              </a:r>
              <a:endParaRPr lang="es-VE" sz="2200" b="1" kern="1200" dirty="0"/>
            </a:p>
          </p:txBody>
        </p:sp>
        <p:sp>
          <p:nvSpPr>
            <p:cNvPr id="33" name="32 Elipse"/>
            <p:cNvSpPr/>
            <p:nvPr/>
          </p:nvSpPr>
          <p:spPr>
            <a:xfrm>
              <a:off x="899592" y="1844824"/>
              <a:ext cx="695526" cy="709672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" name="50 Grupo"/>
          <p:cNvGrpSpPr/>
          <p:nvPr/>
        </p:nvGrpSpPr>
        <p:grpSpPr>
          <a:xfrm>
            <a:off x="1027376" y="2852936"/>
            <a:ext cx="7617645" cy="683455"/>
            <a:chOff x="914795" y="3491647"/>
            <a:chExt cx="7617645" cy="683455"/>
          </a:xfrm>
        </p:grpSpPr>
        <p:grpSp>
          <p:nvGrpSpPr>
            <p:cNvPr id="12" name="11 Grupo"/>
            <p:cNvGrpSpPr/>
            <p:nvPr/>
          </p:nvGrpSpPr>
          <p:grpSpPr>
            <a:xfrm>
              <a:off x="1533208" y="3635449"/>
              <a:ext cx="6999232" cy="467778"/>
              <a:chOff x="1332020" y="3789039"/>
              <a:chExt cx="6999232" cy="576065"/>
            </a:xfrm>
          </p:grpSpPr>
          <p:sp>
            <p:nvSpPr>
              <p:cNvPr id="38" name="37 Pentágono"/>
              <p:cNvSpPr/>
              <p:nvPr/>
            </p:nvSpPr>
            <p:spPr>
              <a:xfrm rot="10800000">
                <a:off x="1389108" y="3789039"/>
                <a:ext cx="6942144" cy="576064"/>
              </a:xfrm>
              <a:prstGeom prst="homePlat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Pentágono 4"/>
              <p:cNvSpPr/>
              <p:nvPr/>
            </p:nvSpPr>
            <p:spPr>
              <a:xfrm>
                <a:off x="1332020" y="3789040"/>
                <a:ext cx="6782826" cy="5760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477" tIns="76200" rIns="142240" bIns="76200" numCol="1" spcCol="1270" anchor="ctr" anchorCtr="0">
                <a:noAutofit/>
              </a:bodyPr>
              <a:lstStyle/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kern="1200" dirty="0" smtClean="0"/>
                  <a:t>Diplomado en Gerencia Social Ignaciana</a:t>
                </a:r>
                <a:endParaRPr lang="es-VE" sz="2200" b="1" kern="1200" dirty="0"/>
              </a:p>
            </p:txBody>
          </p:sp>
        </p:grpSp>
        <p:sp>
          <p:nvSpPr>
            <p:cNvPr id="37" name="36 Elipse"/>
            <p:cNvSpPr/>
            <p:nvPr/>
          </p:nvSpPr>
          <p:spPr>
            <a:xfrm>
              <a:off x="914795" y="3491647"/>
              <a:ext cx="683819" cy="683455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12 Grupo"/>
          <p:cNvGrpSpPr/>
          <p:nvPr/>
        </p:nvGrpSpPr>
        <p:grpSpPr>
          <a:xfrm>
            <a:off x="971600" y="5301208"/>
            <a:ext cx="7673421" cy="648448"/>
            <a:chOff x="971600" y="4639574"/>
            <a:chExt cx="7673421" cy="648448"/>
          </a:xfrm>
        </p:grpSpPr>
        <p:sp>
          <p:nvSpPr>
            <p:cNvPr id="41" name="40 Pentágono"/>
            <p:cNvSpPr/>
            <p:nvPr/>
          </p:nvSpPr>
          <p:spPr>
            <a:xfrm rot="10800000">
              <a:off x="1701839" y="4710334"/>
              <a:ext cx="6943182" cy="467777"/>
            </a:xfrm>
            <a:prstGeom prst="homePlate">
              <a:avLst/>
            </a:prstGeom>
            <a:solidFill>
              <a:srgbClr val="2F894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entágono 4"/>
            <p:cNvSpPr/>
            <p:nvPr/>
          </p:nvSpPr>
          <p:spPr>
            <a:xfrm>
              <a:off x="1616361" y="4763726"/>
              <a:ext cx="6841683" cy="360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477" tIns="76200" rIns="14224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               O</a:t>
              </a:r>
              <a:r>
                <a:rPr lang="es-ES" sz="2200" b="1" kern="1200" dirty="0" smtClean="0"/>
                <a:t>bservatorio EDUCAPAÍS</a:t>
              </a:r>
              <a:endParaRPr lang="es-VE" sz="2200" b="1" kern="1200" dirty="0"/>
            </a:p>
          </p:txBody>
        </p:sp>
        <p:sp>
          <p:nvSpPr>
            <p:cNvPr id="9" name="8 Elipse"/>
            <p:cNvSpPr/>
            <p:nvPr/>
          </p:nvSpPr>
          <p:spPr>
            <a:xfrm>
              <a:off x="971600" y="4639574"/>
              <a:ext cx="688646" cy="648448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14 Grupo"/>
          <p:cNvGrpSpPr/>
          <p:nvPr/>
        </p:nvGrpSpPr>
        <p:grpSpPr>
          <a:xfrm>
            <a:off x="1002925" y="4509120"/>
            <a:ext cx="7642096" cy="648072"/>
            <a:chOff x="962352" y="3933056"/>
            <a:chExt cx="7642096" cy="648072"/>
          </a:xfrm>
        </p:grpSpPr>
        <p:grpSp>
          <p:nvGrpSpPr>
            <p:cNvPr id="14" name="13 Grupo"/>
            <p:cNvGrpSpPr/>
            <p:nvPr/>
          </p:nvGrpSpPr>
          <p:grpSpPr>
            <a:xfrm>
              <a:off x="1455459" y="4042149"/>
              <a:ext cx="7148989" cy="446335"/>
              <a:chOff x="1239434" y="5157191"/>
              <a:chExt cx="7148989" cy="533177"/>
            </a:xfrm>
          </p:grpSpPr>
          <p:sp>
            <p:nvSpPr>
              <p:cNvPr id="10" name="9 Pentágono"/>
              <p:cNvSpPr/>
              <p:nvPr/>
            </p:nvSpPr>
            <p:spPr>
              <a:xfrm rot="10800000">
                <a:off x="1457736" y="5157191"/>
                <a:ext cx="6930687" cy="533175"/>
              </a:xfrm>
              <a:prstGeom prst="homePlat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entágono 4"/>
              <p:cNvSpPr/>
              <p:nvPr/>
            </p:nvSpPr>
            <p:spPr>
              <a:xfrm>
                <a:off x="1239434" y="5157193"/>
                <a:ext cx="7082342" cy="5331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5448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200" b="1" kern="1200" dirty="0" smtClean="0"/>
                  <a:t>     Campaña “Educación de Calidad para todos”</a:t>
                </a:r>
                <a:endParaRPr lang="es-VE" sz="2200" b="1" kern="1200" dirty="0"/>
              </a:p>
            </p:txBody>
          </p:sp>
        </p:grpSp>
        <p:sp>
          <p:nvSpPr>
            <p:cNvPr id="43" name="42 Elipse"/>
            <p:cNvSpPr/>
            <p:nvPr/>
          </p:nvSpPr>
          <p:spPr>
            <a:xfrm>
              <a:off x="962352" y="3933056"/>
              <a:ext cx="657320" cy="648072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36" name="Picture 12" descr="https://encrypted-tbn0.gstatic.com/images?q=tbn:ANd9GcS9cJ-9yrRdn_h3F3vPTiiKOnRXoP85gNZNrKbGSXV3IDwkYnw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133"/>
            <a:ext cx="1297987" cy="719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971008" y="6157521"/>
            <a:ext cx="7674013" cy="557996"/>
            <a:chOff x="881531" y="6157521"/>
            <a:chExt cx="7674013" cy="557996"/>
          </a:xfrm>
        </p:grpSpPr>
        <p:sp>
          <p:nvSpPr>
            <p:cNvPr id="58" name="44 Pentágono"/>
            <p:cNvSpPr/>
            <p:nvPr/>
          </p:nvSpPr>
          <p:spPr>
            <a:xfrm rot="10800000">
              <a:off x="1628774" y="6165304"/>
              <a:ext cx="6926770" cy="496535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Pentágono 4"/>
            <p:cNvSpPr/>
            <p:nvPr/>
          </p:nvSpPr>
          <p:spPr>
            <a:xfrm>
              <a:off x="1692752" y="6157521"/>
              <a:ext cx="6798812" cy="496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448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Otras acciones  que refuerzan la articulación del Área </a:t>
              </a:r>
              <a:endParaRPr lang="es-VE" sz="2200" b="1" kern="1200" dirty="0"/>
            </a:p>
          </p:txBody>
        </p:sp>
        <p:pic>
          <p:nvPicPr>
            <p:cNvPr id="1040" name="Picture 16" descr="https://encrypted-tbn3.gstatic.com/images?q=tbn:ANd9GcSxbY2SR__FkUvX4x4-QVQLuZcrNkQCuNzqNikk58vHBX-CVtHSY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531" y="6157522"/>
              <a:ext cx="751306" cy="5579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44373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18780" y="2065803"/>
            <a:ext cx="5545708" cy="401648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24. Mayo 2014</a:t>
            </a:r>
            <a:r>
              <a:rPr lang="es-ES" sz="175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Corresponsabilidad </a:t>
            </a:r>
            <a:r>
              <a:rPr lang="es-ES" sz="175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en la “</a:t>
            </a:r>
            <a:r>
              <a:rPr lang="es-ES" sz="1750" b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Missio</a:t>
            </a:r>
            <a:r>
              <a:rPr lang="es-ES" sz="175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Dei” </a:t>
            </a:r>
            <a:endParaRPr lang="es-ES" sz="1750" b="1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25. Junio 2014: </a:t>
            </a:r>
            <a:r>
              <a:rPr lang="es-ES" sz="175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Formar para el compromiso </a:t>
            </a:r>
            <a:endParaRPr lang="es-ES" sz="1750" b="1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26. Julio – Agosto 2014: 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Desafíos de la educación católica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27. Septiembre 2014: 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Educación de calidad para todos</a:t>
            </a:r>
            <a:endParaRPr lang="es-ES" sz="175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</a:t>
            </a: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28. Octubre 2014:  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Educar según el Papa Francisco</a:t>
            </a:r>
            <a:endParaRPr lang="es-ES" sz="175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</a:t>
            </a: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29. </a:t>
            </a:r>
            <a:r>
              <a:rPr lang="es-ES" sz="1750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Novi</a:t>
            </a: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– </a:t>
            </a:r>
            <a:r>
              <a:rPr lang="es-ES" sz="1750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Dic</a:t>
            </a: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2014: 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Acompañamiento personal</a:t>
            </a:r>
            <a:endParaRPr lang="es-ES" sz="175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</a:t>
            </a: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30. Enero 2015: 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Mensaje de paz</a:t>
            </a:r>
            <a:endParaRPr lang="es-ES" sz="175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</a:t>
            </a: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31. Febrero 2015: 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Llamados a la misión de la Iglesia</a:t>
            </a:r>
            <a:endParaRPr lang="es-ES" sz="175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32. Marzo 2015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: La cultura de la </a:t>
            </a:r>
            <a:r>
              <a:rPr lang="es-ES" sz="1750" b="1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hiperconectividad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y educación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Nº </a:t>
            </a: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33. </a:t>
            </a:r>
            <a:r>
              <a:rPr lang="es-ES" sz="175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Abril </a:t>
            </a:r>
            <a:r>
              <a:rPr lang="es-ES" sz="175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2015: </a:t>
            </a:r>
            <a:r>
              <a:rPr lang="es-ES" sz="175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¿Qué entendemos por interioridad?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5124024"/>
              </p:ext>
            </p:extLst>
          </p:nvPr>
        </p:nvGraphicFramePr>
        <p:xfrm>
          <a:off x="3490788" y="6155456"/>
          <a:ext cx="5329239" cy="36988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76413"/>
                <a:gridCol w="1776413"/>
                <a:gridCol w="1776413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s-VE" sz="1800" cap="all" dirty="0" smtClean="0">
                          <a:solidFill>
                            <a:srgbClr val="00B050"/>
                          </a:solidFill>
                          <a:hlinkClick r:id="rId2"/>
                        </a:rPr>
                        <a:t>DOCUMENTOS</a:t>
                      </a:r>
                      <a:endParaRPr lang="es-VE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1" marR="91451" marT="45603" marB="4560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800" cap="all" dirty="0" smtClean="0">
                          <a:hlinkClick r:id="rId3"/>
                        </a:rPr>
                        <a:t>ENTREVISTAS</a:t>
                      </a:r>
                      <a:endParaRPr lang="es-V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603" marB="4560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800" cap="all" dirty="0" smtClean="0">
                          <a:hlinkClick r:id="rId4"/>
                        </a:rPr>
                        <a:t>RECURSOS</a:t>
                      </a:r>
                      <a:endParaRPr lang="es-VE" sz="1800" b="1" cap="all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603" marB="45603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490788" y="1484784"/>
            <a:ext cx="5329237" cy="4154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100" b="1" dirty="0" smtClean="0">
                <a:solidFill>
                  <a:prstClr val="white"/>
                </a:solidFill>
                <a:latin typeface="+mn-lt"/>
              </a:rPr>
              <a:t>Boletines publicados desde la Asamblea 2014</a:t>
            </a:r>
            <a:endParaRPr lang="es-ES" sz="2100" b="1" dirty="0">
              <a:solidFill>
                <a:prstClr val="white"/>
              </a:solidFill>
              <a:latin typeface="+mn-lt"/>
            </a:endParaRPr>
          </a:p>
        </p:txBody>
      </p:sp>
      <p:graphicFrame>
        <p:nvGraphicFramePr>
          <p:cNvPr id="9" name="8 Diagrama"/>
          <p:cNvGraphicFramePr/>
          <p:nvPr>
            <p:extLst/>
          </p:nvPr>
        </p:nvGraphicFramePr>
        <p:xfrm>
          <a:off x="416498" y="3614209"/>
          <a:ext cx="2520280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27 CuadroTexto"/>
          <p:cNvSpPr txBox="1">
            <a:spLocks noChangeArrowheads="1"/>
          </p:cNvSpPr>
          <p:nvPr/>
        </p:nvSpPr>
        <p:spPr bwMode="auto">
          <a:xfrm>
            <a:off x="1390129" y="3284984"/>
            <a:ext cx="684212" cy="36988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prstClr val="black"/>
                </a:solidFill>
              </a:rPr>
              <a:t>859</a:t>
            </a:r>
            <a:endParaRPr lang="es-VE" b="1" dirty="0" smtClean="0">
              <a:solidFill>
                <a:prstClr val="black"/>
              </a:solidFill>
            </a:endParaRPr>
          </a:p>
        </p:txBody>
      </p:sp>
      <p:sp>
        <p:nvSpPr>
          <p:cNvPr id="11" name="47 CuadroTexto"/>
          <p:cNvSpPr txBox="1">
            <a:spLocks noChangeArrowheads="1"/>
          </p:cNvSpPr>
          <p:nvPr/>
        </p:nvSpPr>
        <p:spPr bwMode="auto">
          <a:xfrm>
            <a:off x="2518048" y="4973035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VE" b="1" dirty="0" smtClean="0">
                <a:solidFill>
                  <a:prstClr val="black"/>
                </a:solidFill>
              </a:rPr>
              <a:t>348</a:t>
            </a:r>
          </a:p>
        </p:txBody>
      </p:sp>
      <p:sp>
        <p:nvSpPr>
          <p:cNvPr id="12" name="48 CuadroTexto"/>
          <p:cNvSpPr txBox="1">
            <a:spLocks noChangeArrowheads="1"/>
          </p:cNvSpPr>
          <p:nvPr/>
        </p:nvSpPr>
        <p:spPr bwMode="auto">
          <a:xfrm>
            <a:off x="227286" y="4982560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prstClr val="black"/>
                </a:solidFill>
              </a:rPr>
              <a:t>840</a:t>
            </a:r>
            <a:endParaRPr lang="es-VE" b="1" dirty="0" smtClean="0">
              <a:solidFill>
                <a:prstClr val="black"/>
              </a:solidFill>
            </a:endParaRPr>
          </a:p>
        </p:txBody>
      </p:sp>
      <p:sp>
        <p:nvSpPr>
          <p:cNvPr id="20" name="16 CuadroTexto"/>
          <p:cNvSpPr txBox="1">
            <a:spLocks noChangeArrowheads="1"/>
          </p:cNvSpPr>
          <p:nvPr/>
        </p:nvSpPr>
        <p:spPr bwMode="auto">
          <a:xfrm>
            <a:off x="3419872" y="2420889"/>
            <a:ext cx="5544616" cy="36004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750" dirty="0" smtClean="0">
                <a:solidFill>
                  <a:prstClr val="black"/>
                </a:solidFill>
                <a:latin typeface="Calibri"/>
              </a:rPr>
              <a:t>Nº 25. Junio 2014: </a:t>
            </a:r>
            <a:r>
              <a:rPr lang="es-ES" sz="1750" b="1" dirty="0" smtClean="0">
                <a:solidFill>
                  <a:prstClr val="black"/>
                </a:solidFill>
                <a:latin typeface="Calibri"/>
              </a:rPr>
              <a:t>Formar para el compromiso 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0" y="1030288"/>
            <a:ext cx="68754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cerpe.org.ve/system/html/RedCVEC%20cinta-42941c6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031"/>
          <a:stretch>
            <a:fillRect/>
          </a:stretch>
        </p:blipFill>
        <p:spPr bwMode="auto">
          <a:xfrm>
            <a:off x="7164388" y="242888"/>
            <a:ext cx="18716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74" r="7602" b="67674"/>
          <a:stretch>
            <a:fillRect/>
          </a:stretch>
        </p:blipFill>
        <p:spPr bwMode="auto">
          <a:xfrm>
            <a:off x="0" y="506413"/>
            <a:ext cx="3225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17" t="64711" r="35294" b="1382"/>
          <a:stretch>
            <a:fillRect/>
          </a:stretch>
        </p:blipFill>
        <p:spPr bwMode="auto">
          <a:xfrm>
            <a:off x="5922963" y="504825"/>
            <a:ext cx="13858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60" t="30746" r="11586" b="39703"/>
          <a:stretch>
            <a:fillRect/>
          </a:stretch>
        </p:blipFill>
        <p:spPr bwMode="auto">
          <a:xfrm>
            <a:off x="3282950" y="458788"/>
            <a:ext cx="25923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6 CuadroTexto"/>
          <p:cNvSpPr txBox="1">
            <a:spLocks noChangeArrowheads="1"/>
          </p:cNvSpPr>
          <p:nvPr/>
        </p:nvSpPr>
        <p:spPr bwMode="auto">
          <a:xfrm>
            <a:off x="323528" y="1340768"/>
            <a:ext cx="2771800" cy="1631216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VE" sz="2000" b="1" dirty="0" smtClean="0">
                <a:solidFill>
                  <a:schemeClr val="bg1"/>
                </a:solidFill>
              </a:rPr>
              <a:t>Un </a:t>
            </a:r>
            <a:r>
              <a:rPr lang="es-VE" sz="2000" b="1" dirty="0">
                <a:solidFill>
                  <a:schemeClr val="bg1"/>
                </a:solidFill>
              </a:rPr>
              <a:t>m</a:t>
            </a:r>
            <a:r>
              <a:rPr lang="es-VE" sz="2000" b="1" dirty="0" smtClean="0">
                <a:solidFill>
                  <a:schemeClr val="bg1"/>
                </a:solidFill>
              </a:rPr>
              <a:t>edio de apoyo a la formación de educadores y de personas interesadas en la educación católica.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51520" y="5869721"/>
            <a:ext cx="270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redcvec.wordpress.com</a:t>
            </a:r>
          </a:p>
          <a:p>
            <a:r>
              <a:rPr lang="en-US" sz="2000" b="1" dirty="0" smtClean="0">
                <a:latin typeface="+mn-lt"/>
              </a:rPr>
              <a:t>@</a:t>
            </a:r>
            <a:r>
              <a:rPr lang="en-US" sz="2000" b="1" dirty="0" err="1" smtClean="0">
                <a:latin typeface="+mn-lt"/>
              </a:rPr>
              <a:t>RedCVEC</a:t>
            </a:r>
            <a:r>
              <a:rPr lang="en-US" sz="2000" b="1" dirty="0" smtClean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806876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9" y="116632"/>
            <a:ext cx="3252467" cy="648071"/>
          </a:xfrm>
          <a:prstGeom prst="rect">
            <a:avLst/>
          </a:prstGeom>
        </p:spPr>
      </p:pic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3133501"/>
              </p:ext>
            </p:extLst>
          </p:nvPr>
        </p:nvGraphicFramePr>
        <p:xfrm>
          <a:off x="3923928" y="3312368"/>
          <a:ext cx="504056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D:\Users\Yohanny\Desktop\10\Trabajo_ BJ\IMG_96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47" t="22836" r="-1" b="21330"/>
          <a:stretch/>
        </p:blipFill>
        <p:spPr bwMode="auto">
          <a:xfrm>
            <a:off x="3912680" y="332656"/>
            <a:ext cx="504518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02932" y="4941168"/>
            <a:ext cx="3701044" cy="1785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tx1"/>
                </a:solidFill>
              </a:rPr>
              <a:t>Sistematización del Programa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500" b="1" dirty="0" smtClean="0">
                <a:solidFill>
                  <a:schemeClr val="tx1"/>
                </a:solidFill>
              </a:rPr>
              <a:t>Evaluación del perfil y contenidos.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500" b="1" dirty="0" smtClean="0">
                <a:solidFill>
                  <a:schemeClr val="tx1"/>
                </a:solidFill>
              </a:rPr>
              <a:t>Desarrollo de modelos de sesión con sus recursos.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500" b="1" dirty="0" smtClean="0">
                <a:solidFill>
                  <a:schemeClr val="tx1"/>
                </a:solidFill>
              </a:rPr>
              <a:t>Elaboración de un manual para los facilitadores.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500" b="1" dirty="0" smtClean="0">
                <a:solidFill>
                  <a:schemeClr val="tx1"/>
                </a:solidFill>
              </a:rPr>
              <a:t>Desarrollo de una página web.</a:t>
            </a:r>
            <a:endParaRPr lang="es-VE" sz="15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504" y="908720"/>
            <a:ext cx="3696472" cy="3924151"/>
          </a:xfrm>
          <a:prstGeom prst="rect">
            <a:avLst/>
          </a:prstGeom>
          <a:solidFill>
            <a:srgbClr val="3781AF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 smtClean="0">
                <a:cs typeface="Arial" pitchFamily="34" charset="0"/>
              </a:rPr>
              <a:t>Participantes: 106 (2014-15), egresados 515.</a:t>
            </a:r>
            <a:endParaRPr lang="es-ES" b="1" dirty="0"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 smtClean="0">
                <a:cs typeface="Arial" pitchFamily="34" charset="0"/>
              </a:rPr>
              <a:t>Estrategias</a:t>
            </a:r>
            <a:r>
              <a:rPr lang="es-VE" b="1" dirty="0">
                <a:cs typeface="Arial" pitchFamily="34" charset="0"/>
              </a:rPr>
              <a:t>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b="1" dirty="0" smtClean="0">
                <a:cs typeface="Arial" pitchFamily="34" charset="0"/>
              </a:rPr>
              <a:t>Sesiones presenciales.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b="1" dirty="0" smtClean="0">
                <a:cs typeface="Arial" pitchFamily="34" charset="0"/>
              </a:rPr>
              <a:t>Acompañamiento.</a:t>
            </a:r>
            <a:endParaRPr lang="es-VE" b="1" dirty="0"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b="1" dirty="0" smtClean="0">
                <a:cs typeface="Arial" pitchFamily="34" charset="0"/>
              </a:rPr>
              <a:t>Encuentro Nacional.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 smtClean="0">
                <a:cs typeface="Arial" pitchFamily="34" charset="0"/>
              </a:rPr>
              <a:t>Contenidos:</a:t>
            </a:r>
            <a:endParaRPr lang="es-VE" dirty="0" smtClean="0"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b="1" dirty="0" smtClean="0">
                <a:cs typeface="Arial" pitchFamily="34" charset="0"/>
              </a:rPr>
              <a:t>Conocimiento de sí mismo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b="1" dirty="0" smtClean="0">
                <a:cs typeface="Arial" pitchFamily="34" charset="0"/>
              </a:rPr>
              <a:t>Conocimiento de la realidad, Comunicación y entorno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b="1" dirty="0" smtClean="0">
                <a:cs typeface="Arial" pitchFamily="34" charset="0"/>
              </a:rPr>
              <a:t>Experiencias y acciones transformadoras.</a:t>
            </a:r>
            <a:endParaRPr lang="es-ES" b="1" dirty="0"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>
                <a:cs typeface="Arial" pitchFamily="34" charset="0"/>
              </a:rPr>
              <a:t>Acreditación</a:t>
            </a:r>
            <a:r>
              <a:rPr lang="es-ES" b="1" dirty="0" smtClean="0">
                <a:cs typeface="Arial" pitchFamily="34" charset="0"/>
              </a:rPr>
              <a:t>: CERPE-ACSI</a:t>
            </a:r>
            <a:endParaRPr lang="es-ES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907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0"/>
            <a:ext cx="9142858" cy="152381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9512" y="1556792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1672932"/>
            <a:ext cx="878497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200" b="1" dirty="0">
                <a:latin typeface="+mn-lt"/>
              </a:rPr>
              <a:t>El Programa de Liderazgo Ignaciano Universitario Latinoamericano (PLIUL) es una propuesta de formación extracurricular diseñada y coordinada por </a:t>
            </a:r>
            <a:r>
              <a:rPr lang="es-ES_tradnl" sz="2200" b="1" dirty="0" smtClean="0">
                <a:latin typeface="+mn-lt"/>
              </a:rPr>
              <a:t>AUSJAL. </a:t>
            </a:r>
            <a:r>
              <a:rPr lang="es-ES" sz="2200" b="1" dirty="0" smtClean="0">
                <a:latin typeface="+mn-lt"/>
              </a:rPr>
              <a:t>Su actualización se trabajó desde la alianza CERPE-AUSJAL.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2" y="3068960"/>
            <a:ext cx="4896544" cy="1785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VE" sz="2200" b="1" dirty="0">
                <a:latin typeface="+mn-lt"/>
              </a:rPr>
              <a:t>El </a:t>
            </a:r>
            <a:r>
              <a:rPr lang="es-VE" sz="2200" b="1" dirty="0" smtClean="0">
                <a:latin typeface="+mn-lt"/>
              </a:rPr>
              <a:t>PLIUL </a:t>
            </a:r>
            <a:r>
              <a:rPr lang="es-VE" sz="2200" b="1" dirty="0">
                <a:latin typeface="+mn-lt"/>
              </a:rPr>
              <a:t>asume el </a:t>
            </a:r>
            <a:r>
              <a:rPr lang="es-VE" sz="2200" b="1" i="1" dirty="0">
                <a:latin typeface="+mn-lt"/>
              </a:rPr>
              <a:t>enfoque por </a:t>
            </a:r>
            <a:r>
              <a:rPr lang="es-VE" sz="2200" b="1" i="1" dirty="0" smtClean="0">
                <a:latin typeface="+mn-lt"/>
              </a:rPr>
              <a:t>Competencias, </a:t>
            </a:r>
            <a:r>
              <a:rPr lang="es-VE" sz="2200" b="1" dirty="0" smtClean="0">
                <a:latin typeface="+mn-lt"/>
              </a:rPr>
              <a:t>utiliza </a:t>
            </a:r>
            <a:r>
              <a:rPr lang="es-VE" sz="2200" b="1" dirty="0">
                <a:latin typeface="+mn-lt"/>
              </a:rPr>
              <a:t>la </a:t>
            </a:r>
            <a:r>
              <a:rPr lang="es-VE" sz="2200" b="1" dirty="0" smtClean="0">
                <a:latin typeface="+mn-lt"/>
              </a:rPr>
              <a:t>Pedagogía </a:t>
            </a:r>
            <a:r>
              <a:rPr lang="es-VE" sz="2200" b="1" dirty="0">
                <a:latin typeface="+mn-lt"/>
              </a:rPr>
              <a:t>ignaciana para su </a:t>
            </a:r>
            <a:r>
              <a:rPr lang="es-VE" sz="2200" b="1" dirty="0" smtClean="0">
                <a:latin typeface="+mn-lt"/>
              </a:rPr>
              <a:t>implementación y está concebido para ser presencial y virtual. </a:t>
            </a:r>
            <a:r>
              <a:rPr lang="es-ES" sz="2200" b="1" dirty="0" smtClean="0">
                <a:latin typeface="+mn-lt"/>
              </a:rPr>
              <a:t>Dirigido a estudiantes de Pre-grado</a:t>
            </a:r>
            <a:endParaRPr lang="es-VE" sz="2200" b="1" dirty="0">
              <a:latin typeface="+mn-lt"/>
            </a:endParaRPr>
          </a:p>
        </p:txBody>
      </p:sp>
      <p:pic>
        <p:nvPicPr>
          <p:cNvPr id="21" name="Picture 11" descr="Triptico 2009 2010 B"/>
          <p:cNvPicPr>
            <a:picLocks noChangeAspect="1" noChangeArrowheads="1"/>
          </p:cNvPicPr>
          <p:nvPr/>
        </p:nvPicPr>
        <p:blipFill rotWithShape="1">
          <a:blip r:embed="rId3" cstate="print"/>
          <a:srcRect l="2888" t="87405" r="23652" b="1326"/>
          <a:stretch/>
        </p:blipFill>
        <p:spPr bwMode="auto">
          <a:xfrm>
            <a:off x="324048" y="5992073"/>
            <a:ext cx="642649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Nueva imagen (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7415" y="6021288"/>
            <a:ext cx="706816" cy="648072"/>
          </a:xfrm>
          <a:prstGeom prst="rect">
            <a:avLst/>
          </a:prstGeom>
        </p:spPr>
      </p:pic>
      <p:pic>
        <p:nvPicPr>
          <p:cNvPr id="24" name="23 Imagen" descr="Nueva imagen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301208"/>
            <a:ext cx="2232248" cy="522441"/>
          </a:xfrm>
          <a:prstGeom prst="rect">
            <a:avLst/>
          </a:prstGeom>
        </p:spPr>
      </p:pic>
      <p:pic>
        <p:nvPicPr>
          <p:cNvPr id="25" name="24 Imagen" descr="Logo_ua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1238" y="5209933"/>
            <a:ext cx="764704" cy="764704"/>
          </a:xfrm>
          <a:prstGeom prst="rect">
            <a:avLst/>
          </a:prstGeom>
        </p:spPr>
      </p:pic>
      <p:pic>
        <p:nvPicPr>
          <p:cNvPr id="26" name="25 Imagen" descr="Logo UIA DF I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5949280"/>
            <a:ext cx="792088" cy="792088"/>
          </a:xfrm>
          <a:prstGeom prst="rect">
            <a:avLst/>
          </a:prstGeom>
        </p:spPr>
      </p:pic>
      <p:pic>
        <p:nvPicPr>
          <p:cNvPr id="27" name="26 Imagen" descr="logo UR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5384667"/>
            <a:ext cx="1224136" cy="431815"/>
          </a:xfrm>
          <a:prstGeom prst="rect">
            <a:avLst/>
          </a:prstGeom>
        </p:spPr>
      </p:pic>
      <p:pic>
        <p:nvPicPr>
          <p:cNvPr id="28" name="Picture 2" descr="http://www.felafacs.org/wp-content/uploads/2011/12/Loyol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949280"/>
            <a:ext cx="576064" cy="728240"/>
          </a:xfrm>
          <a:prstGeom prst="rect">
            <a:avLst/>
          </a:prstGeom>
          <a:noFill/>
        </p:spPr>
      </p:pic>
      <p:pic>
        <p:nvPicPr>
          <p:cNvPr id="29" name="Picture 4" descr="http://www.flacsi.net/wp-content/uploads/2012/01/Sin-t%C3%ADtulo-1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5315461"/>
            <a:ext cx="504056" cy="508188"/>
          </a:xfrm>
          <a:prstGeom prst="rect">
            <a:avLst/>
          </a:prstGeom>
          <a:noFill/>
        </p:spPr>
      </p:pic>
      <p:pic>
        <p:nvPicPr>
          <p:cNvPr id="30" name="Picture 6" descr="http://www.jesuitasvenezuela.com/jesuitas/wp-content/uploads/UCAB-logo-nuev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6021288"/>
            <a:ext cx="648072" cy="648072"/>
          </a:xfrm>
          <a:prstGeom prst="rect">
            <a:avLst/>
          </a:prstGeom>
          <a:noFill/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78" y="5508398"/>
            <a:ext cx="802127" cy="1151825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86" y="5356053"/>
            <a:ext cx="811879" cy="1317214"/>
          </a:xfrm>
          <a:prstGeom prst="rect">
            <a:avLst/>
          </a:prstGeom>
        </p:spPr>
      </p:pic>
      <p:pic>
        <p:nvPicPr>
          <p:cNvPr id="34" name="Picture 11" descr="Triptico 2009 2010 B"/>
          <p:cNvPicPr>
            <a:picLocks noChangeAspect="1" noChangeArrowheads="1"/>
          </p:cNvPicPr>
          <p:nvPr/>
        </p:nvPicPr>
        <p:blipFill rotWithShape="1">
          <a:blip r:embed="rId3" cstate="print"/>
          <a:srcRect l="89644" t="87405" r="2460" b="1326"/>
          <a:stretch/>
        </p:blipFill>
        <p:spPr bwMode="auto">
          <a:xfrm>
            <a:off x="5666781" y="5130573"/>
            <a:ext cx="69075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34 Grupo"/>
          <p:cNvGrpSpPr/>
          <p:nvPr/>
        </p:nvGrpSpPr>
        <p:grpSpPr>
          <a:xfrm>
            <a:off x="5220072" y="2996952"/>
            <a:ext cx="3946922" cy="1944216"/>
            <a:chOff x="5377606" y="3284984"/>
            <a:chExt cx="3946922" cy="1944216"/>
          </a:xfrm>
        </p:grpSpPr>
        <p:grpSp>
          <p:nvGrpSpPr>
            <p:cNvPr id="18" name="17 Grupo"/>
            <p:cNvGrpSpPr/>
            <p:nvPr/>
          </p:nvGrpSpPr>
          <p:grpSpPr>
            <a:xfrm>
              <a:off x="5377606" y="3525396"/>
              <a:ext cx="3946922" cy="1703804"/>
              <a:chOff x="467544" y="4777988"/>
              <a:chExt cx="3946922" cy="1487780"/>
            </a:xfrm>
          </p:grpSpPr>
          <p:grpSp>
            <p:nvGrpSpPr>
              <p:cNvPr id="11" name="12 Grupo"/>
              <p:cNvGrpSpPr>
                <a:grpSpLocks/>
              </p:cNvGrpSpPr>
              <p:nvPr/>
            </p:nvGrpSpPr>
            <p:grpSpPr bwMode="auto">
              <a:xfrm>
                <a:off x="1693770" y="4777988"/>
                <a:ext cx="1236949" cy="1026115"/>
                <a:chOff x="1121242" y="3645024"/>
                <a:chExt cx="1866582" cy="1944564"/>
              </a:xfrm>
            </p:grpSpPr>
            <p:pic>
              <p:nvPicPr>
                <p:cNvPr id="12" name="Picture 12" descr="ejes2 copia copia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120634" y="3645024"/>
                  <a:ext cx="867190" cy="1430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13" descr="ejes1 copia copia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121242" y="3645833"/>
                  <a:ext cx="877420" cy="1393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14" descr="ejes3 copia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325842" y="4632675"/>
                  <a:ext cx="1473121" cy="956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" name="14 Rectángulo"/>
              <p:cNvSpPr/>
              <p:nvPr/>
            </p:nvSpPr>
            <p:spPr>
              <a:xfrm>
                <a:off x="2771800" y="4822968"/>
                <a:ext cx="16426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1400" b="1" kern="10" cap="all" dirty="0" err="1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 Black"/>
                  </a:rPr>
                  <a:t>Identidad</a:t>
                </a:r>
                <a:r>
                  <a:rPr lang="en-US" sz="1400" b="1" kern="10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 Black"/>
                  </a:rPr>
                  <a:t> IGNACIANA</a:t>
                </a:r>
                <a:endParaRPr lang="en-US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1143288" y="5804103"/>
                <a:ext cx="24926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1200" b="1" kern="10" cap="all" dirty="0" err="1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 Black"/>
                  </a:rPr>
                  <a:t>Herramientas</a:t>
                </a:r>
                <a:r>
                  <a:rPr lang="en-US" sz="1200" b="1" kern="10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 Black"/>
                  </a:rPr>
                  <a:t> de </a:t>
                </a:r>
                <a:r>
                  <a:rPr lang="en-US" sz="1200" b="1" kern="10" cap="all" dirty="0" err="1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 Black"/>
                  </a:rPr>
                  <a:t>liderazgo</a:t>
                </a:r>
                <a:endParaRPr lang="en-US" sz="12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467544" y="4777988"/>
                <a:ext cx="15052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1400" b="1" kern="10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 Black"/>
                  </a:rPr>
                  <a:t>Socio-</a:t>
                </a:r>
                <a:r>
                  <a:rPr lang="en-US" sz="1400" b="1" kern="10" cap="all" dirty="0" err="1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 Black"/>
                  </a:rPr>
                  <a:t>política</a:t>
                </a:r>
                <a:endParaRPr lang="en-US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  <p:sp>
          <p:nvSpPr>
            <p:cNvPr id="33" name="32 Rectángulo"/>
            <p:cNvSpPr/>
            <p:nvPr/>
          </p:nvSpPr>
          <p:spPr>
            <a:xfrm>
              <a:off x="5436096" y="3284984"/>
              <a:ext cx="3707904" cy="194421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2286083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67544" y="119675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</a:rPr>
              <a:t>DIPLOMADO EN GERENCIA SOCIAL IGNACIANA </a:t>
            </a:r>
            <a:endParaRPr lang="es-ES_tradnl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504" y="2420888"/>
            <a:ext cx="4176464" cy="4324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cs typeface="Arial" pitchFamily="34" charset="0"/>
              </a:rPr>
              <a:t>Participantes: </a:t>
            </a:r>
          </a:p>
          <a:p>
            <a:pPr marL="185738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cs typeface="Arial" pitchFamily="34" charset="0"/>
              </a:rPr>
              <a:t>13 de Venezuela (UCAT, ITJO, CSI, OSCASI, Huellas y IUSF-</a:t>
            </a:r>
            <a:r>
              <a:rPr lang="es-ES" dirty="0" err="1" smtClean="0">
                <a:cs typeface="Arial" pitchFamily="34" charset="0"/>
              </a:rPr>
              <a:t>FyA</a:t>
            </a:r>
            <a:r>
              <a:rPr lang="es-ES" dirty="0" smtClean="0">
                <a:cs typeface="Arial" pitchFamily="34" charset="0"/>
              </a:rPr>
              <a:t>)</a:t>
            </a:r>
          </a:p>
          <a:p>
            <a:pPr marL="185738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cs typeface="Arial" pitchFamily="34" charset="0"/>
              </a:rPr>
              <a:t>11 otros: Puerto Rico (1), R. Dominicana (1), Panamá (1), Bolivia (2), Colombia (3), El Salvador (1), Uruguay (1), Perú (1).</a:t>
            </a:r>
            <a:endParaRPr lang="es-ES" dirty="0"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VE" b="1" dirty="0" smtClean="0">
                <a:cs typeface="Arial" pitchFamily="34" charset="0"/>
              </a:rPr>
              <a:t>Estrategias</a:t>
            </a:r>
            <a:r>
              <a:rPr lang="es-VE" b="1" dirty="0">
                <a:cs typeface="Arial" pitchFamily="34" charset="0"/>
              </a:rPr>
              <a:t>: </a:t>
            </a:r>
          </a:p>
          <a:p>
            <a:pPr marL="185738" indent="-1857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dirty="0" smtClean="0">
                <a:cs typeface="Arial" pitchFamily="34" charset="0"/>
              </a:rPr>
              <a:t>Modalidad  virtual</a:t>
            </a:r>
          </a:p>
          <a:p>
            <a:pPr marL="185738" indent="-1857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dirty="0" smtClean="0">
                <a:cs typeface="Arial" pitchFamily="34" charset="0"/>
              </a:rPr>
              <a:t>Tutorías virtuales</a:t>
            </a:r>
          </a:p>
          <a:p>
            <a:pPr marL="185738" indent="-1857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dirty="0" smtClean="0">
                <a:cs typeface="Arial" pitchFamily="34" charset="0"/>
              </a:rPr>
              <a:t>Foros con expertos</a:t>
            </a:r>
          </a:p>
          <a:p>
            <a:r>
              <a:rPr lang="es-ES_tradnl" b="1" dirty="0" smtClean="0">
                <a:solidFill>
                  <a:schemeClr val="tx1"/>
                </a:solidFill>
              </a:rPr>
              <a:t>Equipos de Apoyo:</a:t>
            </a:r>
          </a:p>
          <a:p>
            <a:pPr marL="187325" indent="-187325">
              <a:buFont typeface="Wingdings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CERPE</a:t>
            </a:r>
          </a:p>
          <a:p>
            <a:pPr marL="187325" indent="-187325">
              <a:buFont typeface="Wingdings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UCAB</a:t>
            </a:r>
          </a:p>
          <a:p>
            <a:pPr marL="187325" indent="-187325">
              <a:buFont typeface="Wingdings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Universidad Javeriana</a:t>
            </a:r>
          </a:p>
          <a:p>
            <a:pPr marL="108000" indent="-108000"/>
            <a:r>
              <a:rPr lang="es-ES" b="1" dirty="0" smtClean="0">
                <a:solidFill>
                  <a:schemeClr val="tx1"/>
                </a:solidFill>
                <a:cs typeface="Arial" pitchFamily="34" charset="0"/>
              </a:rPr>
              <a:t>Acreditación</a:t>
            </a:r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: Universidad Javeriana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7504" y="1804754"/>
            <a:ext cx="3672408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Octubre 2014 </a:t>
            </a:r>
            <a:r>
              <a:rPr lang="es-ES_tradnl" sz="2000" b="1" dirty="0">
                <a:solidFill>
                  <a:schemeClr val="bg1"/>
                </a:solidFill>
              </a:rPr>
              <a:t>/ </a:t>
            </a:r>
            <a:r>
              <a:rPr lang="es-ES_tradnl" sz="2000" b="1" dirty="0" smtClean="0">
                <a:solidFill>
                  <a:schemeClr val="bg1"/>
                </a:solidFill>
              </a:rPr>
              <a:t>Julio 2015</a:t>
            </a:r>
            <a:endParaRPr lang="es-VE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barrios\Pictures\CURSO 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47" y="314534"/>
            <a:ext cx="2752725" cy="86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cerpe.org.ve/tl_files/Cerpe/contenido/imagenes/Identidad%20y%20Mision/DG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37"/>
            <a:ext cx="1512168" cy="1461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427984" y="3933056"/>
            <a:ext cx="4608512" cy="283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VE" b="1" dirty="0" smtClean="0">
                <a:cs typeface="Arial" pitchFamily="34" charset="0"/>
              </a:rPr>
              <a:t>Contenidos</a:t>
            </a:r>
            <a:r>
              <a:rPr lang="es-VE" b="1" dirty="0">
                <a:cs typeface="Arial" pitchFamily="34" charset="0"/>
              </a:rPr>
              <a:t>: </a:t>
            </a:r>
            <a:r>
              <a:rPr lang="es-VE" b="1" dirty="0" smtClean="0">
                <a:cs typeface="Arial" pitchFamily="34" charset="0"/>
              </a:rPr>
              <a:t>4 Ejes temáticos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Identidad Ignaciana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Gerencia Social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Contexto y Enfoques de Desarrollo en América Latina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Direccionamiento Estratégico y Planeación de Proyectos en Clave Ignaciana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Gestión Humana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Gestión de Recursos Materiales y Financieros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Redes y Alianzas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 smtClean="0"/>
              <a:t>Proyecto de Mejoramiento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94"/>
          <a:stretch/>
        </p:blipFill>
        <p:spPr bwMode="auto">
          <a:xfrm>
            <a:off x="4932040" y="1628800"/>
            <a:ext cx="3552102" cy="212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7467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01" y="549275"/>
            <a:ext cx="558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Imagen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648"/>
            <a:ext cx="14557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3 CuadroTexto"/>
          <p:cNvSpPr txBox="1">
            <a:spLocks noChangeArrowheads="1"/>
          </p:cNvSpPr>
          <p:nvPr/>
        </p:nvSpPr>
        <p:spPr bwMode="auto">
          <a:xfrm>
            <a:off x="1800225" y="1125538"/>
            <a:ext cx="6372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Programa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Formación Pastoral</a:t>
            </a:r>
          </a:p>
          <a:p>
            <a:pPr algn="ctr">
              <a:defRPr/>
            </a:pPr>
            <a:r>
              <a:rPr lang="es-ES" sz="1600" dirty="0" smtClean="0">
                <a:solidFill>
                  <a:prstClr val="black"/>
                </a:solidFill>
                <a:latin typeface="Arial" charset="0"/>
              </a:rPr>
              <a:t>3</a:t>
            </a:r>
            <a:r>
              <a:rPr lang="es-ES" sz="1600" baseline="30000" dirty="0" smtClean="0">
                <a:solidFill>
                  <a:prstClr val="black"/>
                </a:solidFill>
                <a:latin typeface="Arial" charset="0"/>
              </a:rPr>
              <a:t>era</a:t>
            </a:r>
            <a:r>
              <a:rPr lang="es-ES" sz="1600" dirty="0" smtClean="0">
                <a:solidFill>
                  <a:prstClr val="black"/>
                </a:solidFill>
                <a:latin typeface="Arial" charset="0"/>
              </a:rPr>
              <a:t> Cohorte: Octubre 2014  </a:t>
            </a:r>
            <a:r>
              <a:rPr lang="es-ES" sz="1600" dirty="0">
                <a:solidFill>
                  <a:prstClr val="black"/>
                </a:solidFill>
                <a:latin typeface="Arial" charset="0"/>
              </a:rPr>
              <a:t>/ Septiembre </a:t>
            </a:r>
            <a:r>
              <a:rPr lang="es-ES" sz="1600" dirty="0" smtClean="0">
                <a:solidFill>
                  <a:prstClr val="black"/>
                </a:solidFill>
                <a:latin typeface="Arial" charset="0"/>
              </a:rPr>
              <a:t>2015</a:t>
            </a:r>
            <a:endParaRPr lang="es-ES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6823" y="1889338"/>
            <a:ext cx="4083050" cy="49552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Convocadas todas las obras educativas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Inscritos en septiembre: 203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Activos a la fecha: 122 (97% de </a:t>
            </a:r>
            <a:r>
              <a:rPr lang="es-ES" b="1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FyA</a:t>
            </a:r>
            <a:r>
              <a:rPr lang="es-ES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);  </a:t>
            </a:r>
            <a:r>
              <a:rPr lang="es-ES" sz="16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22 participantes de Colombia.</a:t>
            </a:r>
            <a:endParaRPr lang="es-ES" sz="160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 - Itinerario 1:   </a:t>
            </a:r>
            <a:r>
              <a:rPr lang="es-ES" sz="16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96</a:t>
            </a:r>
            <a:endParaRPr lang="es-ES" sz="160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 - Itinerario 2:   </a:t>
            </a:r>
            <a:r>
              <a:rPr lang="es-ES" sz="16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es-ES" sz="160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Estrategias: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- Trabajo personal.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- </a:t>
            </a:r>
            <a:r>
              <a:rPr lang="es-VE" sz="1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Animadores </a:t>
            </a: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por obras o regiones.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- </a:t>
            </a:r>
            <a:r>
              <a:rPr lang="es-VE" sz="1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Asesoría </a:t>
            </a: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 distancia.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- Encuentros </a:t>
            </a:r>
            <a:r>
              <a:rPr lang="es-VE" sz="1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presenciales.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VE" sz="1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- Sesiones </a:t>
            </a: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 distancia. </a:t>
            </a:r>
            <a:endParaRPr lang="es-VE" sz="160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VE" sz="1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es-ES_tradnl" sz="1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- Evaluadores externos a ciegas.</a:t>
            </a:r>
            <a:endParaRPr lang="es-VE" sz="16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Contenidos</a:t>
            </a:r>
            <a:r>
              <a:rPr lang="es-VE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- 8 módulo por cada </a:t>
            </a:r>
            <a:r>
              <a:rPr lang="es-VE" sz="1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Itinerario </a:t>
            </a:r>
            <a:endParaRPr lang="es-VE" sz="16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- Un trabajo final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Acreditación: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- UCAB - Caracas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- Diplomado (120 horas) </a:t>
            </a:r>
            <a:endParaRPr lang="es-VE" sz="16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1" y="4725144"/>
            <a:ext cx="4320480" cy="1215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Equipos de Apoyo: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- Equipo Coordinador del </a:t>
            </a:r>
            <a:r>
              <a:rPr lang="es-ES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Programa</a:t>
            </a:r>
            <a:endParaRPr lang="es-ES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- Equipo </a:t>
            </a:r>
            <a:r>
              <a:rPr lang="es-ES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Animador </a:t>
            </a:r>
            <a:r>
              <a:rPr lang="es-ES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de Obras – Zonas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- Equipo Evaluador </a:t>
            </a:r>
            <a:endParaRPr lang="es-VE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0" y="6021288"/>
            <a:ext cx="439248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+mn-lt"/>
              </a:rPr>
              <a:t>Los materiales publicados a la fecha están disponibles en www.cerpe.org.ve</a:t>
            </a:r>
            <a:endParaRPr lang="es-VE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9395599"/>
              </p:ext>
            </p:extLst>
          </p:nvPr>
        </p:nvGraphicFramePr>
        <p:xfrm>
          <a:off x="4419872" y="2057400"/>
          <a:ext cx="47241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5064953" y="1863725"/>
            <a:ext cx="3456384" cy="341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Participantes activos por Zonas</a:t>
            </a:r>
            <a:endParaRPr lang="es-VE" sz="1600" b="1" dirty="0"/>
          </a:p>
        </p:txBody>
      </p:sp>
    </p:spTree>
    <p:extLst>
      <p:ext uri="{BB962C8B-B14F-4D97-AF65-F5344CB8AC3E}">
        <p14:creationId xmlns="" xmlns:p14="http://schemas.microsoft.com/office/powerpoint/2010/main" val="3219564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5805" y="4221088"/>
            <a:ext cx="8838683" cy="13439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Campaña inspirada en las propuestas del Grupo Educación de la GIAN-SJ</a:t>
            </a:r>
            <a:endParaRPr lang="es-VE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chemeClr val="bg1"/>
                </a:solidFill>
              </a:rPr>
              <a:t>Por una </a:t>
            </a:r>
            <a:r>
              <a:rPr lang="es-VE" b="1" dirty="0">
                <a:solidFill>
                  <a:schemeClr val="bg1"/>
                </a:solidFill>
              </a:rPr>
              <a:t>educación integral con conciencia </a:t>
            </a:r>
            <a:r>
              <a:rPr lang="es-VE" b="1" dirty="0" smtClean="0">
                <a:solidFill>
                  <a:schemeClr val="bg1"/>
                </a:solidFill>
              </a:rPr>
              <a:t>social </a:t>
            </a:r>
          </a:p>
          <a:p>
            <a:pPr marL="285750" indent="-285750" algn="ctr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s-VE" b="1" spc="-10" dirty="0" smtClean="0">
                <a:solidFill>
                  <a:schemeClr val="bg1"/>
                </a:solidFill>
              </a:rPr>
              <a:t>Por la </a:t>
            </a:r>
            <a:r>
              <a:rPr lang="es-VE" b="1" spc="-10" dirty="0">
                <a:solidFill>
                  <a:schemeClr val="bg1"/>
                </a:solidFill>
              </a:rPr>
              <a:t>transformación de las políticas y </a:t>
            </a:r>
            <a:r>
              <a:rPr lang="es-VE" b="1" spc="-10" dirty="0" smtClean="0">
                <a:solidFill>
                  <a:schemeClr val="bg1"/>
                </a:solidFill>
              </a:rPr>
              <a:t>prácticas </a:t>
            </a:r>
            <a:r>
              <a:rPr lang="es-VE" b="1" spc="-10" dirty="0">
                <a:solidFill>
                  <a:schemeClr val="bg1"/>
                </a:solidFill>
              </a:rPr>
              <a:t>pedagógicas para </a:t>
            </a:r>
            <a:r>
              <a:rPr lang="es-VE" b="1" spc="-10" dirty="0" smtClean="0">
                <a:solidFill>
                  <a:schemeClr val="bg1"/>
                </a:solidFill>
              </a:rPr>
              <a:t> la mejora de </a:t>
            </a:r>
            <a:r>
              <a:rPr lang="es-VE" b="1" spc="-10" dirty="0">
                <a:solidFill>
                  <a:schemeClr val="bg1"/>
                </a:solidFill>
              </a:rPr>
              <a:t>la calidad </a:t>
            </a:r>
            <a:endParaRPr lang="es-VE" b="1" spc="-10" dirty="0" smtClean="0">
              <a:solidFill>
                <a:schemeClr val="bg1"/>
              </a:solidFill>
            </a:endParaRPr>
          </a:p>
          <a:p>
            <a:pPr marL="285750" indent="-285750" algn="ctr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s-VE" b="1" dirty="0" smtClean="0">
                <a:solidFill>
                  <a:schemeClr val="bg1"/>
                </a:solidFill>
              </a:rPr>
              <a:t>Por </a:t>
            </a:r>
            <a:r>
              <a:rPr lang="es-VE" b="1" dirty="0">
                <a:solidFill>
                  <a:schemeClr val="bg1"/>
                </a:solidFill>
              </a:rPr>
              <a:t>la defensa del derecho a la educación para todos y </a:t>
            </a:r>
            <a:r>
              <a:rPr lang="es-VE" b="1" dirty="0" smtClean="0">
                <a:solidFill>
                  <a:schemeClr val="bg1"/>
                </a:solidFill>
              </a:rPr>
              <a:t>todas</a:t>
            </a:r>
            <a:endParaRPr lang="es-V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69" t="48577" r="13897" b="18633"/>
          <a:stretch/>
        </p:blipFill>
        <p:spPr bwMode="auto">
          <a:xfrm>
            <a:off x="125805" y="1534810"/>
            <a:ext cx="8658707" cy="220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74" t="11459" r="23004" b="77594"/>
          <a:stretch/>
        </p:blipFill>
        <p:spPr bwMode="auto">
          <a:xfrm>
            <a:off x="68053" y="42595"/>
            <a:ext cx="8824427" cy="8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74" t="27211" r="20256" b="63550"/>
          <a:stretch/>
        </p:blipFill>
        <p:spPr bwMode="auto">
          <a:xfrm>
            <a:off x="107504" y="836712"/>
            <a:ext cx="8730716" cy="64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2"/>
          <p:cNvSpPr txBox="1"/>
          <p:nvPr/>
        </p:nvSpPr>
        <p:spPr>
          <a:xfrm>
            <a:off x="1547664" y="3876462"/>
            <a:ext cx="540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 smtClean="0">
                <a:solidFill>
                  <a:srgbClr val="00B050"/>
                </a:solidFill>
                <a:hlinkClick r:id="rId3" action="ppaction://hlinkfile"/>
              </a:rPr>
              <a:t>www.educalidadparatodos.org.ve</a:t>
            </a:r>
            <a:r>
              <a:rPr lang="es-VE" sz="1600" b="1" dirty="0" smtClean="0">
                <a:solidFill>
                  <a:srgbClr val="00B050"/>
                </a:solidFill>
              </a:rPr>
              <a:t> </a:t>
            </a:r>
            <a:r>
              <a:rPr lang="es-VE" sz="1600" b="1" dirty="0">
                <a:solidFill>
                  <a:srgbClr val="00B050"/>
                </a:solidFill>
              </a:rPr>
              <a:t> </a:t>
            </a:r>
            <a:r>
              <a:rPr lang="es-VE" sz="1600" b="1" dirty="0" smtClean="0">
                <a:hlinkClick r:id="rId4"/>
              </a:rPr>
              <a:t>@</a:t>
            </a:r>
            <a:r>
              <a:rPr lang="es-VE" sz="1600" b="1" dirty="0" err="1">
                <a:hlinkClick r:id="rId4"/>
              </a:rPr>
              <a:t>educalidadvzla</a:t>
            </a:r>
            <a:endParaRPr lang="es-VE" sz="1600" b="1" dirty="0">
              <a:solidFill>
                <a:srgbClr val="00B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-612576" y="580526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+mn-lt"/>
              </a:rPr>
              <a:t>Página web con el posicionamiento público </a:t>
            </a:r>
          </a:p>
          <a:p>
            <a:pPr algn="ctr"/>
            <a:r>
              <a:rPr lang="es-ES_tradnl" b="1" dirty="0" smtClean="0">
                <a:latin typeface="+mn-lt"/>
              </a:rPr>
              <a:t>Se ofrece información y recursos de apoyo para campañas </a:t>
            </a:r>
          </a:p>
          <a:p>
            <a:pPr algn="ctr"/>
            <a:r>
              <a:rPr lang="es-ES_tradnl" b="1" dirty="0" smtClean="0">
                <a:latin typeface="+mn-lt"/>
              </a:rPr>
              <a:t>y eventos en las instituciones educativas</a:t>
            </a:r>
            <a:endParaRPr lang="es-VE" b="1" dirty="0">
              <a:latin typeface="+mn-lt"/>
            </a:endParaRPr>
          </a:p>
        </p:txBody>
      </p:sp>
      <p:pic>
        <p:nvPicPr>
          <p:cNvPr id="10" name="9 Imagen" descr="cid:D7B444A7-0341-448D-AAAE-27F079A56B0E@localdomain"/>
          <p:cNvPicPr/>
          <p:nvPr/>
        </p:nvPicPr>
        <p:blipFill rotWithShape="1">
          <a:blip r:embed="rId5" r:link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51" r="6117" b="68462"/>
          <a:stretch/>
        </p:blipFill>
        <p:spPr bwMode="auto">
          <a:xfrm>
            <a:off x="6300192" y="5805265"/>
            <a:ext cx="2572891" cy="576064"/>
          </a:xfrm>
          <a:prstGeom prst="rect">
            <a:avLst/>
          </a:prstGeom>
          <a:noFill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660232" y="637203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edujesuit.org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167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7474</TotalTime>
  <Words>1091</Words>
  <Application>Microsoft Office PowerPoint</Application>
  <PresentationFormat>Presentación en pantalla (4:3)</PresentationFormat>
  <Paragraphs>151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Retrospección</vt:lpstr>
      <vt:lpstr>2_Tema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para la Formación del Personal y Colaboradores de las Obras Educativas en “Identidad y Misión”</dc:title>
  <dc:creator>Maritza Barrios</dc:creator>
  <cp:lastModifiedBy>Any</cp:lastModifiedBy>
  <cp:revision>363</cp:revision>
  <dcterms:created xsi:type="dcterms:W3CDTF">2010-05-10T21:30:09Z</dcterms:created>
  <dcterms:modified xsi:type="dcterms:W3CDTF">2015-04-22T09:52:02Z</dcterms:modified>
</cp:coreProperties>
</file>